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5EF7BB2-322A-4677-B650-33383045555A}" type="datetimeFigureOut">
              <a:rPr lang="ru-RU" smtClean="0"/>
              <a:pPr/>
              <a:t>13.01.2014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D4FF636-A85B-4A13-902A-F2A1D88A76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%D1%84%D0%BE%D1%80%D1%82%D0%B5%D0%BF%D0%B8%D0%B0%D0%BD%D0%BE&amp;source=images&amp;cd=&amp;cad=rja&amp;docid=pH54hhEVoTZt2M&amp;tbnid=tnF3TU63ZAfqjM:&amp;ved=0CAUQjRw&amp;url=http://vestnik-lesnoy.ru/konkurs-po-obshhemu-fortepiano/&amp;ei=U6qyUsaxMYHa4ATXhYHACA&amp;bvm=bv.58187178,d.bGE&amp;psig=AFQjCNH5nPP5WwhAWlI_2KdiTq0fh34dwg&amp;ust=1387526681509192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google.com/url?sa=i&amp;rct=j&amp;q=%D1%84%D0%BE%D1%80%D1%82%D0%B5%D0%BF%D0%B8%D0%B0%D0%BD%D0%BE&amp;source=images&amp;cd=&amp;cad=rja&amp;docid=jvvflc6huoYkSM&amp;tbnid=nkwdF4AvlMGWtM:&amp;ved=0CAUQjRw&amp;url=http://www.ua.all.biz/fortepiano-bgg1062316&amp;ei=26qyUo7IK6rU4QTG6oDQAg&amp;bvm=bv.58187178,d.bGE&amp;psig=AFQjCNH0HktSDZcyD5gACn1h8UeXhn3ijA&amp;ust=1387527237510711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 descr="untitl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780928"/>
            <a:ext cx="2160240" cy="255114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496944" cy="1584176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600" b="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Методическая разработка </a:t>
            </a:r>
            <a:r>
              <a:rPr lang="ru-RU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«Психологические аспекты подготовки ученика класса фортепиано детской музыкальной школы к публичному выступлению»</a:t>
            </a:r>
            <a:endParaRPr lang="ru-RU" sz="260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424936" cy="576064"/>
          </a:xfrm>
        </p:spPr>
        <p:txBody>
          <a:bodyPr>
            <a:normAutofit/>
          </a:bodyPr>
          <a:lstStyle/>
          <a:p>
            <a:pPr lvl="0"/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МОУДОД «</a:t>
            </a:r>
            <a:r>
              <a:rPr lang="ru-RU" sz="1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Красногорская</a:t>
            </a: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детская музыкальная школа»</a:t>
            </a:r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4716016" y="2924944"/>
            <a:ext cx="3960440" cy="2016224"/>
          </a:xfrm>
          <a:prstGeom prst="rect">
            <a:avLst/>
          </a:prstGeom>
          <a:ln w="15875">
            <a:noFill/>
            <a:prstDash val="lgDash"/>
          </a:ln>
        </p:spPr>
        <p:txBody>
          <a:bodyPr vert="horz" lIns="45720" rIns="45720">
            <a:noAutofit/>
            <a:scene3d>
              <a:camera prst="isometricOffAxis1Right"/>
              <a:lightRig rig="threePt" dir="t"/>
            </a:scene3d>
          </a:bodyPr>
          <a:lstStyle/>
          <a:p>
            <a:pPr marR="64008" lvl="0" algn="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Script" pitchFamily="34" charset="0"/>
              </a:rPr>
              <a:t>«Для многих пианистов и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Script" pitchFamily="34" charset="0"/>
              </a:rPr>
              <a:t> (тем более) учащихся публичное исполнение является далеко не простым делом!»</a:t>
            </a:r>
          </a:p>
          <a:p>
            <a:pPr marR="64008" lvl="0" algn="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ru-RU" baseline="0" dirty="0" smtClean="0">
                <a:solidFill>
                  <a:schemeClr val="bg1"/>
                </a:solidFill>
              </a:rPr>
              <a:t>Г.</a:t>
            </a:r>
            <a:r>
              <a:rPr lang="ru-RU" dirty="0" smtClean="0">
                <a:solidFill>
                  <a:schemeClr val="bg1"/>
                </a:solidFill>
              </a:rPr>
              <a:t> Г. Нейгауз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611560" y="5661248"/>
            <a:ext cx="7848872" cy="839664"/>
          </a:xfrm>
          <a:prstGeom prst="rect">
            <a:avLst/>
          </a:prstGeom>
        </p:spPr>
        <p:txBody>
          <a:bodyPr vert="horz" lIns="45720" rIns="45720">
            <a:normAutofit fontScale="70000" lnSpcReduction="20000"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Автор: Почетный работник общего образования РФ, преподаватель высшей категории по классу фортепиано </a:t>
            </a:r>
            <a:r>
              <a:rPr lang="ru-RU" sz="27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Еникеева</a:t>
            </a:r>
            <a:r>
              <a:rPr lang="ru-RU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Раиса </a:t>
            </a:r>
            <a:r>
              <a:rPr lang="ru-RU" sz="27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Асхатовна</a:t>
            </a:r>
            <a:endParaRPr kumimoji="0" lang="ru-RU" sz="2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611560" y="6381328"/>
            <a:ext cx="7848872" cy="288032"/>
          </a:xfrm>
          <a:prstGeom prst="rect">
            <a:avLst/>
          </a:prstGeom>
        </p:spPr>
        <p:txBody>
          <a:bodyPr vert="horz" lIns="45720" rIns="45720">
            <a:normAutofit fontScale="55000" lnSpcReduction="20000"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Красногорск</a:t>
            </a:r>
            <a:r>
              <a:rPr kumimoji="0" lang="ru-RU" sz="27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- 2014</a:t>
            </a:r>
            <a:endParaRPr kumimoji="0" lang="ru-RU" sz="27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508" name="AutoShape 4" descr="data:image/jpeg;base64,/9j/4AAQSkZJRgABAQAAAQABAAD/2wCEAAkGBhQSEBQUEBQVFBUVFxoXFxcXFRQWGRQXFhoWGBgcGBgYHCYeGBojGhcVHzAgIycpLCwsFR4yNTAqNSYrLCkBCQoKDgwOGg8PGi4kHCQpLCwpKSwsLCkuKSkpKSwsLCksKSwpLCwsLCwsLCwsLCwsLCwpLCwsLCkpLCksLCwsLP/AABEIAOEA4AMBIgACEQEDEQH/xAAcAAEAAQUBAQAAAAAAAAAAAAAABwMEBQYIAQL/xABSEAABAwEFBAYFBwcJBAsAAAABAAIDEQQFEiExBgdBURMiYXGBkTJScqGxFEJikqLB0QgVIzNDsuEkJSY1ZHN0gvA0Y7PCFhc2RFOTlKPDxNL/xAAYAQEBAQEBAAAAAAAAAAAAAAAAAgEDBP/EAC0RAQEAAgAFAwMBCQEAAAAAAAABAhEDEiExQQQiURMUYaEVMkJxgbHB4fAF/9oADAMBAAIRAxEAPwCcUREBERAREQEREBERAREQEREHhVC22xkUbpJHBjGAuc46ABVJZg0EuIAAqScgBzKjTebfsb7K9szi1r6CJgycSCHY3DhkKgHQdpAUZZzHU+VY42spBvgsb24mR2pwzzbZpSDQ01AX0/e5ZhrBbP8A00v4KJbBeUoYBFJOxgqA0OexvM0BzV8yW0PaaTTNHrOkdQeevcsuaphtILd99iJoI7QTy6Ig+AOZXrt9Fl/8C1V/uXBRpeV3RSgCVz3yAdVwAY6vMN9J3eVSM4acEkjS6gNScBIPYcjSmaznqvpJPG+aAAYrPaM9KR0r9YhZXZ7eIy2TCKKz2gVBcXvY0Ma0cSa8TkOaia49mX2q04IRVzs3EtGGJh4ucM6Hg352nNTns/s9HZIRHHU8XPPpPdzP3DQDIK5bUZSRlAvURUgREQEREBERAREQEREBERAREQEReIPV8udRCVqu1O00cUT3SODYWZOdX9Y71G8xXI8zloCozzmM22TdWm2G1kcUXSOJwA/o2jWd/wA2g4tB8OJyAUTXtapJpTK8Ole4gEHqtYwD9nXUVOvFY7afaCS2yGQh2WbKGjGN4AH51dS4UJy4AKlBPPIBWTo2kHNmZOWRLzmVw+nL7ret/T/v7vRjxJj0nZsEM5ZUEBorUF1Mh2A6HzCxdtvzFKAHVHrkFxrl6DTlg5kKmyzCvpPx/TJcD51C+mxNDnVNCXZ60r93hkr1r8tt6dH1AyMjGw46/N6zmh1dQ70wOwFZC6bgktsrYIg2Q5lzpDR0MbjUOLh+sbUEU50Cx9l6KOUOmiEgApQSPaK8yBqqFkve0WWZs8WQaSWubq2pJIIOoOQIdlQcDmsxnu6syzykdEbL7Lw2GAQwg83vdm6R3Fzj92gWYUcbKb6rLOAy1EWeXIE5mJ1eIf8ANryd5lSDZbayRodG9rwcwWuDgR4L0PN3V0XlUqg9ReVXqAiIgIiICIiAiIgIiICIvEArwlHFYi+73EYc0ODaCr3mlIm0rUk6GlaeffGecwm62Td0tdo79bGx9XhscYJmfWlABUtB58++mpUJbSX062yguGGKPKKLgwUyc4euRTuGXNfe1O1zLW8NZI1kDDVjHE9cj9o/4gE9pzKw8QJPUdE4E/NfU146rhjzW82Xfx+P9u2tTUXkOh6up04Z6q0ug0Y5jtY3Fvhq0DwIVyyzO4l3uXrGYXPHDJ1SDXTC6p45hq6Run3Voy8u9Wz7UaGtSNak8Ozl3K9aG8aZ9qsrXa42+k9vdr7gtqpFGSd+WjmnllhHxqqDi+tQ4ur2AeGXxSS9maMZI88x1a9leStbTbJKghjYvaNfdosRnNxStcLgysYw8SBkK8KAaU58VZ2PaCWJ4dG+SN1esGPcwPI4kNyqqtotrc8czieIYKBYm0Fp9EEd/FdJHGXVSPdO8q2xluK1kM1PTFjnaZYaDTvV5F+UFbGOILIZGgkA9ZpI4GuiimOYgECmYockxV/gqbctugLh32yzsL3WVoaDTKTMkclstk3rWckCZj4idNH1+qoluOxdDZ42caYnd7ta/wCuCvaZ1486CufaiU73dfENobigkbIPonTvGoV6oFua1vhtMUkVceNjer89pcGlrhxbRxPgp6QEREBERAREQEREBeFCrK8beI25ZuPoj7zTgP4LLlMZutk30ilet59GKNIxEE1OjANXO7B/rJQNvD2yfaD0NmzgBq8nW0OrqT6uhHrd1Fc7ytv8ZfZrO4vbWk0gOch4sadMIpmRyoNKqN5be+ubmtGWlcgRkBXgFwx3lee/0n+XSZTGWK7p3gZxjLw9xVBt4NrnHTwHx1VGW0jicZ5uqa9y+flmHMCnlTyC76xvjTlzWdmRhmLj+jEg5HGQPeVkrlmlMobLIeuHRtqQaFwyPg4Ba6JJZMm1NOWXmVWu+ySiUOaPQeCTXiDi18E1Fy7jKWm/iWYXkPeDR7SwACnJzSFYMvoBpwsaH15ZAK+2iudxtJfDQtla2ZudMpK4vtA+ax5uGT1W/WWdGc1UZ73kd+0p2NFPerWC0nFVxrlxz+KvJLkkbkS3wcrSWxuaaELZpm6pPfXTRfNV9/J3HgvuyWN0hoOGq1iisns5YeltDGkdUHE72W5/gFaT2XCcjpUGvPVbhsZduCIyOGcmQ54OfiUGyErxfMjqNJOgBJpWuQ5ce5bvsbsMZsM9qaWx0Dmxuyc/Koxj5rfo6koG77ZIve20zNIYw1iBqC9+mOnqjOnM56UUnr5YwAAAUA07F9ICIiAiIgIiILG973is0LpZ3hjG6k+4AaknkFhId5t3OaD8riZUVwvJY4d7XCoWm76rzxS2azgjqB07siaGoYz3GSnco1wV/iouWhO9r3qXcwHDaGyHgGNc6vkFHG328F8sRbYS57pAccobhDGVIwsBzqc+4dpWqRggjXRVmMzUX3WW+PC8brs0ZzJHDCAaDhQ5L6jul59Lqre5LhbMBUuaeDmmh7iOKtbfsJIyCaUSvf0TMeEjgKVqeOS6b2nUjWY7kbzJ8Fdx2ANyDB38VjTbHAmjqgknWlM6fABesvF1aVp41XK45fLebHxGcihPGqriM8Fg/wA4gav8lTdeQ9b3O/FZqus1ptGEusjHk9aCR8DvZkIki8s/JWUocr3YazfKhbIBpJE0h3qzMPUp5rXJpHNc5j2y42ktIocnDUea7crlrp3X00x7CsfNKTo0eapUeR1Y5MXsnMq8luCbARR7nGh6NschzPM0oCFlkxuqSbm9MY92fWPgq7Lc2mRIV9ZNh7bKerZpqnnG4DzIW13DuYtbzWWJw5tdSMU9ok+QCq6qWq3TdhtL8q9GP1j+NPVC3ywWFzy2KFhcaANa0cOHcO0reLn3S4Q0TyBrW6RwigH+d2ffl4rebruaGztwwRhg401d7TjmSkGr7K7vmxESWqkj9WsGbIzzPrO7dFuwSqLR6i8XtUBERB5VKqK98V8WiKRgsskjHiEuownMl9MxodFHFz7xLXG6lsmlc2h/WA5O4CooaU17Vmx00ZANSPNUZ7axoLnPaAASSXDIDMlQV/1iN6wc2KnzX1leNM8QB6ufaqF4X660xOia+y4X0xNbiY8iumZJp8U23S02gvg2u1y2k1wyO6g5RsGGPuNKk+2sfTVV32CSpyrx9IA+TqE+CoSxFuLG1zPaGH3nJcq3T7aruysVrFn+PDPtWRsTNFrZGcumw1plVZDamx/oI7MCW9PV8hbkehjNA2vDE80J5Aq4uWBL5s3S2uYilI2xQDj6LekdlwqZB34VHFymGO3Xg4TPLVaONhrPxFcvXPDJV2bH2YfsmeLiVtH5nPMeDf4L7/MruZ8qfevN9zZ5e37fh/DWo9lrPwii+qT8VcsuSIZBjB3MH3rPNuNx4jy/iq7dnzz8aKfufyv6HD+Grix9HPGYTgMrJLNUYW4XvaXROGHU4m08V9XZaOmhjlceu9vX0/WR9SThrWnms3fezjhZ3ua7rRATNyHpQnHw4kAjxWK2fgBtE0dS2KSTpYXVAA6VjXub2UcQfFdsOJzcO34efPDHHizp0oYmEguqSDVuZJB7MlVFucfW8AQs4252E0q8550JHvoqjrijrq8jtd968k9Rj5r28mPw1w2l9Dm8V+k4fByoxh7nZOeef6ST/wDSzr7NZQCS/CBqS4tA73EUXxIyztaX1eWj5wD3N8wKFb9bm/dZcccZureGMgE4nVGeb5DT7SoSX3O30LQ8Eeq52XmsZat4thZXD0r/AGRT4rBW7eLC70LPJ3ukHwou/Dmfxpxy4vBk1dNyi20trB1Z3n2gx5P1gslZN5trbQPEThxJY4E+LXADyUSybdn5sLB3udXxorZ23U9eq2Nv+WvxK9UxznXbz5cTg/CfLJvTBNJYCBxLJA4/VcG/FbXcu0MNqaTC6uGlQQQW10y5ZHNc07I7Qzz26FkjyWl2bcg06cAFPmz0Ybe14hoAAisgAAAA6sui6Y78vNxLh/C25eFKr4klABJIAGZJNAFTkizfsxpjhqDi6Oc1BINGtYfHMj3rQI7ICxgxO9EVqcQJLRwdVXu97bRtqmd0JJhYwwxuzHSOcayvbUehk1teNFirnt7ZYmkEVADSCRWoACitj5m2eicaua3WuQwHzaVeN6VrcHSB7aUwzwxyj6wo4KsT4ryim9Vy2LaOE9JicxzWEU/ksoNKcRHNlQ+qFfCRjXUjtoZX5tpgkgoO0tLmn6oVrIK/607l9tnIyrUcuCm9OyplvuuZbveCXdEyYGnXs72S1I7GFrh5FU4rwjBHXEZrQiTE2n1hkrU2SNzqmNoIzBbVjgfaYRVXLOlAAbLI5oHoytjnH2hiHmt3e0V7f5Nlu6/BHQvFW6lzaOaBzrxWFl24bDbpJnMIjmc7pKSxuL2Cgie2MHEHBooeasPlTGgiSzRA6GSF7onmvJhGA9yz10WKzW6B9mmjwuY10uItjjmeyhIoWijg2moyU3WftyjZ7Pdiv7Pt9YHNr8pDeNHseD969dt7dwH+0g9zHn4hQs68GtybDHTTrBzj31qF4y96aRQ/UP3lcv2fw/Fv6On3eXwnew7TWGf9Xao+4uDD9qlVlejiaKl+XtsC5zdfcp4t/wDLj/BUZbxkdq6ncGj4AKcv/Ox7zJePqsvMdH/nOzNPXljppnNHodclod3xNikicKERufE1+uKNjiY3B3KhAJ7FFf5ykGj3+DnfiqJtRJqST3mvvXbhel+lL13tx4nqOfwn/wD6cwOFaMZlo+f4VavW7YwdDJK4nBG4Ne6MGVgJphGMUFTWlFz90uefW71v9xH+jV4n+0QfvMUX0fD6Kx9VnpI+w1gNqnntNpGOMxMkssbnYxFHL0lHFvoiTqEVzNCsnta7+aoe1g/dVHdmf5K0/wBgs3xtK92ud/NcH92P3V6JOWajz5W5Xdc2Ok7NB8FTcUHFeOXTe3PfUBQoi3Y2Pd8a3jB7X4LpC4P63vL2LKPsSLm/d3/WMHtfgukNnf62vPuso/8AbesGB3w7Qz2ZkfQSOjAa6V2A4XPLC0NaXcG55gaqMLuvC+Lyjc6KSWRocBRjWEA0JzqajhkTxUl75bE1wgLjUPD4iNMjR+vD0VH9zW6exE/JJzEDTEMLML6ZDEKUJ7cj2qbdNjUtoNmbbC8/LYpWnQPe1xBGubxUe9a/Tkcx71PVh3uTsGG12dsw4ui6pI9hxLT5hVJJLhvAUliZZ3kcWmzuBOdajqE145pzxukGXfeUjHtwyFuedXGlO2tfgpBhYXNxR0kbTMsIfTyzHks5eu4RjwX2C1gg1IEoBB5APZ8StJvXdjeVj6xheRl14SX0pzLM/cnStZ6Ho6EPBrUUOlNa5Hw8l78iB9CRp7D1T71pkG1dpblIRIOUrA4imueThrzWQs+18JykjfFyLCHtz16rqH3rneFlLuU3PLOBhBoeBofBX9m4LGWK3wyfqpo3fRJMbvAPpXzWXs8JBFQR/r3pqw22K7LKHijgCDqCAQe8cVd33dQsMPS2OGJpncYZhhria5jg0sz6lDwGXYq1wRaL53oXk2KKzRk0LpHP7mxsOZ7KkBVGuc52lpoRQioPeCR9ypVVS0y4nFx4kk9pJJVJdZlXO93tVk4dm53NqGgV4E0Plw8Vb3OAZ4w40FdeRoae+i3GJ7W9KJwXv0joSHOADQMGEYcRNczTyXDjcbLC6jrhObu0aezuY4tcCCNQVTCze1Io+PEavwVdplWmWXbXzWEV4Zc2MyRl0un1jUgXEf6M3j/iYP3o1HqkG4v+zN4/4mD4xq91KU92bv5IP8DZv/sJtgf5rs/92P3Vr1yX4bLYWkZmWwRNaKV67WT4fe8eSzO1D8V12QMBcTC2gAJJIaAaAZnNR5VHOoHwXyVuF07qrytFMFlkYDxkwxgd+I19ywF4XM+GV8MwwPjcWvHJw+I415Lr4R5Y5FWdAAaA1PuW27Lbrbbb4+kgjY2PQPkfha48cORLs1LVhsEQLwgP0+zsXS2z1kcLwvCQghsjoA1x0dgjIdTuJzWobH7mW2d9lnlLGTQtIkY0dIyR2J1HFzjrhLdANFJF3XcyFmGMEAuc81JPWe4ucc+0lB7eF1xTtwzxskbWoDmg0PMV0K069N0lnfU2d8kDuVekZ5PNR4Fb4iyzYhG9N3FtgqWxido4wu631HUPkStVtMPWwSNId6sgLXZa5OFTnxFQumKKzvG6YZ24Z4mSDk5oPxU3BsunPVknkhNYJZITza40PYRmKeC2W7N5tsjpjbHaG8wcDqeGR8lsu1O7KzxwTTWZz4THG9+CuOM4QXUo4EgZaA07FFRvGHEOkIYSKtLhQGvJy58lnZW0iy7a3VbRht8DGOGX6WMZE+rKz4qytW5K77U3FYbQ+Oprk5szc9B6w8SVq8ABp1muB9YBwPc4Zq+sWzcbnB0Mktmf68Ti9viK4x5qubKM6MLfm5K3w1LGNtDBQVicMR7cDqH4rW7JHb4JXRtMsL20BY5wb3dV+WHtCmWyXhfVnAcwxXjCNSP1g/y5PGXesZt9ZobZck14SWUwWnGGkEuxAtkEdXAgVNK0qBqum9srX7i24tkDh8pNkwjXE/C40p6lc9eC17eDtcbXMX4w9xGABlejijGjGk+kScy7jktLqiaYAoi8qtGQstxzSRdLGwuYHYOrmcXcPDzCzLGW9pwBrnUoAaA1+cKONK96wtlvqWOPo2Oo2pdSjTUuBadRmKGlNFXdtBaj+0kHcAOFOA5LhljnfE1+XSXGfKo/Z21SEucxxJzJLmZ5H6X0T5LDLKG2Wo6yTfWP49pVl8jIOZDfayXXHm8puvC3KkK4j/Ru8h/abP8AvMWl2S7DJIyNr2Eve1g63F7g0cNKldM7NbqrNZ7C6yzgzdK5kk1SWtdIw1FAKUaCBlxpmqS1rd3s9HbYYjKXFkVnhaWtNMVWnIuGYpnpRSnYbtjhY1kTA1rBhaBwA5Jdt2RQMEcEbY2DRrQAPcrtB4QoC3+3axlviloB0kBLstTG8AE9pDqdyn5Qp+UFZiZrG7h0crT5sd9yCG7rsPTWmGIj9ZIxng4hp8dV2PYbGyKNkcbQ1jGhrWtFAAMqALlLd1ZOlvmyt0/Th31Ku+5daBAovURAREQEREFne8GOzzMPzo3t82kfeuSdoP8Au/LD94XX8ratI5ghcgbR6Q+y/wBzkE9bn7jikuSETRseHukd1mg6vI114LMWvdxCXYoHvidyrib7+sPAhe7poMFy2Mf7su+s5zvvW3rNG2h2yJ9hb0lpcwRghvShxbSpo2pyIz7x2rE70LwE1x2hzHh4/RmtQajG3QtyKzm+GIOumYHTFF/xGqE7uH9HpcznbcJoTmBAXAHmMQB8FmlRo8EYLqFrjXQN1KuHWdzQSYC0DIlzX69ppQFTTue2WsstjbbLSzHKxznB5J6vRPNMtOClmx2EGGkrWuL6ueHNaRV3AjQ0FB4KkuPTG4fswNNWc9PSXmN2nUaRw6jfcV09f27C7HtfJLZw00qXMc5hroKZ6mtAFz5t1sVNd9p6N4xNcwPY4Z9SpAxUGThSh7QgwpkfxlaO6h/dC8I4mUn2cZPvoFZnJSTuo3bG8XCS0BzbMzUio6Z1cmNPIUNTrwQaRd90OnfhgZNK4nRkWI188lMWxO42KWDpLwZNFI5xAjxtFGDTFQeke9S9dl0RWeMR2eJkTBkAwAefPxV5RBo1g3L3ZC9j2QuL2ODml0sh6zTUZVpqFvIC9RAREQFEn5QEVY7Ef95IPsV+5S2om/KBP6Cx/wB84eBjNUEb7m7Jjv2In5nSO8mkf8y6hXNu4plb7cTwhlP2mhdJICIiAiIgIiIPl+i5H2ubgdGB80yjydRdclckbdf7S8fTmpTP9q78EHS272LDdViH9njPm0H71sSw2x0eG7rI3lZ4h5RtWZQafvYbW6pvai/4jFCF2t/o5Jp/WHHT/Z3Kb97H9U2js6M+UjFCF3Pps1ITp+cPjZ3BBJu5qLFdVnZTJ8kpdrQNZJWle0lveKqUFHG4uxlt2Rvc4kvL6N4NaHnTvOZW/XlbOjZUCriQ1jfWedB3cT2AoKD/ANLNh+ZEau+lJq0doANT2lqjjfQylosjvWjmB7cLoqfvFSfYLJ0bA2tTmXH1nHNx8SSo832x/orIeJke2vKsbnf8qyiBLbGBK8ADOQgDKo/gulN0Fj6O5rL9NrpPruLvvXM17WgttEnDrHv4Lq3YGzdHddjadWwRj7IWjYEREBERAREQFEv5RY/kVmNcxPlzPUNaKWlEn5RFle6y2ZzGkhkr8RoSGhzKAuI0qcs+aDUdwMdb1ldygf8Aae38F0SucdwdicL2LsJwtgkBNDQElmROldcl0cgIiICIiAiIg+JND3Fcc31ay4geqHCvEkl1annkux3BaJd+x4mvKS02uyRtwCjDRhDjpWg1y5oM9sGCLssVSSfk8WZ7WBZ9fLIw0ANAAGQAyAA4AL1BqO9ltbmtnsA+TmqELK2mzDu28P8A4XBTjvRlb+abW0uaCYjQEgE0ocgdVBbX12bArRjLc3F2lzHUp7IFf8yCZdz7aXVY+1jz9tbNYz00xl+ZHVkfa7SR/dXqjuK07YOVwuq7oosnzQuGL1GVq9/gMh2uCkGywNYxrGCjWgADkBogq0Uc772fySzmtMM/xilCkdR5vxH82AnhMz31b96yjnW+2/p5RX53xauv7kjw2aAaUiYPshci2+LFayOBkZ78H4rsOysoxo5NA8gFoqoiICIiAiIgKhbLI2VjmPAc17S1wOhByVdeUQazshs/LZDIxxZ0OQia3XLIlxpyAWzryi9WSamm27ERFrBERAREQF4vUQFY229WxGjmyHKtWxvcB4gK+XxJEHAhwqDqDxWXfgc9b0LpfardJMxwcHGNkcb8QdQimIeoMR07KrSLdHJFG+EuLYzJiezUGRgIHXpQkCtB2rqG8tj4JI3MY0Q4tXRtaHHxIWlbU7luniwWW0lgxYy2VoeMXznBwoQSp1k67w12a7ub27LrTBYpY8xG+OJ44NaMdHN4Vo4k86KdAor2E3KGwWyK0vtPSOjxUY2PCDiaW6k148lKgVuT1R9v0H8zSHlJEftgfepBWgb6p4/zaIpXYBPKxgfSoaRV9T2UYR4oOe2vrbowNHSRfFi7DC44jaIba0Odj6OZlXNNQ4Ne2pA7qeS7FjfUAjQivmg+kREBERAREQEREBERAREQEREBERAREQEREBeUXqICIiAtD3z7Py2u7S2BuNzJGyFtWjqtri17FvZVC2QY2Ob6zSPNByLsxcE1qtEbIInuLSx7wBmGBwq4k0oF2BG2gA5Ci1fZPZ3oHuPQNh6uHI4jJnWtak0Gma2kKcbbOrbrw9REVMEREBERAREQEREBERAREQEREBERAREQEREBERB4UREoBERB6iIgIiICIiAiIgIiICIiD//Z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2" name="AutoShape 8" descr="data:image/jpeg;base64,/9j/4AAQSkZJRgABAQAAAQABAAD/2wBDAAkGBwgHBgkIBwgKCgkLDRYPDQwMDRsUFRAWIB0iIiAdHx8kKDQsJCYxJx8fLT0tMTU3Ojo6Iys/RD84QzQ5Ojf/2wBDAQoKCg0MDRoPDxo3JR8lNzc3Nzc3Nzc3Nzc3Nzc3Nzc3Nzc3Nzc3Nzc3Nzc3Nzc3Nzc3Nzc3Nzc3Nzc3Nzc3Nzf/wAARCAC2ARUDASIAAhEBAxEB/8QAHAAAAQQDAQAAAAAAAAAAAAAAAAEFBgcCAwQI/8QAPRAAAQMDAgQDBAkDAwQDAAAAAQACAwQFEQYhEjFBUQcTYSIycZEUFSNCUoGhscFDYtEkM6JTcoLwssLS/8QAFwEBAQEBAAAAAAAAAAAAAAAAAAECA//EACERAQEBAQADAQADAAMAAAAAAAABEQISITFBIlFhEzJx/9oADAMBAAIRAxEAPwClkIQoBCEIBCEKAQhCAQhCoEIQgEIQgEIQgEIQgEIQgEIQgEIQgEIQgEIQgEIQgEISIFQkQgXKEiECoQhAIQsg0oMULdHA+R3CxpJXQ6gexuX81BwoWcjeA4WCoEIS4QIhLhJhAIQhAISIQKhCEAhCEAhCEAhIlQCEIQIlQhAJEIQCEIQCEIQCEIQbC3Czhp5JncLGklSbTmkq29zt4Iy2LO7iFbtg8O6KhiaZYwXdSVP/ABLcU9adMT1GHPjJz6KRx6Kwzilbwj4K4JLZQ26HibGwYHZQHVmqaOiDm8TeLo0c1LpLqK1VtpqEEMaBhRq6VsDSWMPE7sFpu99qbjI7B4Iz0HMpoSRSvcXuJKxWyOJ0hw0LvgtsjseyVQ3tYSuiOmkePZYSpXZ9GV1aWuMDww9wpxQ6G8uMNdFv1JU0U79DmLgBG4k9Au6OyStj8yo9k/hVoXa3WqwwOlmLOMdSqzvd/dVyOZSjgj/F1KbQ01bGxycLei50p3OSgDPJUJhZtZlbI4SdyFu8vHRBzcCQtwuhzcBa+EuKDSG5S8C6RHyAG/ZdTrTW8Id9Gkwd/dQNZakwnansVyqpOCOlkA5lzhgNHclcFXG2CV0THiThOC4ciUGgpEqFQiXC2NZtul4UGpItjm4SYQYISpEAhKBlLwoMULLhSYQIhKhB64tVppbZTtigjaMDnhdNXVQ0cDpqiQMY0ZySmy+6lttlp3SVNQziA2aDuVRetde1t+mfDA90dMDsAeauyeoxJqQ6/wDEYTSPpLWcgbF/RVZUTS1MhkneXuJ3JKQNJOTuUp2WW2GF0UlG+oeAAcLdQUElVIPZ2Vg6Y02HvZxNw0czhS0NFm01JI0O8sn8lZmldDQxBlVcGAu5tjxyUjstkipmNe+MDHut/kp75LXPO+6zemqKmhhaGxxtaB6KIa81jQaepnRB7X1JG0bTuuPxB8QYLLE+itr2yVrhguByGKia+rqLhUvqKuR0kjzklxVt/ISN19vdbe6p01U88OfZYOQTXwrbjCGMdK8MjGSVlprjjdI8NYMkp/ttie9oc9qkWjtIyVLmvezJO+4VhM0fI2McO3phTbfibIq9tk291Y1djfBD5j28IxndW5R6WZTOM1WQQ3cNUV1Gw3WsNFboy9jT7bmjb4Ke4arJlDJUzEMB4V3fUrmNyQp7TaddRw8T4S3AyXEbAKXaR0tG1zLncIt/ep4XD3f73Dv2HTnz5WbaahOkdEmn4a6407jKd44i33B3PqpxDRRta58sLGRsHE97xgNHclTAhjWlzg0NAySdgFR3ipr03OV9ns0hFIw4llbt5h/wrecTbTX4ga1bXvfa7IBFRNOJJWjDpj/AUAW3y0jwGhGmpb4YHEBxaU42O0PrXedI0+U3l6lSVlobgewpaIf5ZAyRsrB0z4W1N1tja251n0DzRmGHgy/h6Od2z0HNO2jdEvuM4uEsLRSxO+y4+Urx1x1A/U/BWC+z3B39dvzVmparCp8IPKY54v0Aa0ZJfCdh81Xt8Zb6af6JbHOmZESJKl4wZXeg6NHRWL4m6k+rmPsdDN5lQ4YqZWnkPwhVTwlCMEAZOAlOycKS3SPjEhGOLkPRFcgZgJeBOP1dKnXTFhbX3WJtaeGlY4GT19E0RZw7ckgY5xDWgknoF6ghqNMMpmQmKh4GNADXQNP8KHeId4sNutz47bbaMTyDAkbA1pHw2RNUcdjgoSvcXvc48ycoRXXUV9XWOLqmoklceZc7K1NbhEY2WRO+BzQIdtk4Wy2SVUgJacLdaLRJUyNc4bKwLLZwzhZGzLj6KWjTp+wjLGhmSnyh1hYbDcXQXB5aI9mkNLt++yl1tszaK2yyvH2nlk/ovNV7mM92qnk5zK4fqkifXoV/inpJsZeLi5x/C2J2VE9UeLEdbRPgsUckZfsZH7HHwVMrrgw2IdytW0xuqJXzSOklcXvccklaCsiVrPFI8MYMuPIKKQB0jwxgy49lONJ6ZLnMkmZl7jsMLVpbTvDwz1DcuPIK4dKWQRMFTM3H4RhT76iW4c9PWiO30jctHGRunckNBJOAOaUkAZOwCiN/vE1fUC1WnLpHnDnD/wB5Lp65jH1rvlyqL1W/VVpzj+rKOTQn+y2OktVM2KJgc/7zyN3FLYrPDaKQRsw6Z28snVx/wmHXuuLfpbyaapilqJp28RhieGnhzjcnkDv8vzEk/av+JAYI7hKCWN+iRuzy/wB5w/8AqD8z6DdwVZU/jTp4xgS2+4wkDAa1sbgPQe0E0X7xjirKGpprTRT08j2hscsjgXHPPYcvmVdkMdfixrvymSWKzyAvd7M8rT/xHp+/706G4yTuTzJ6rfh8j3SzO4pHnLiVi8YyScAdVjWpGo4AJPJdum7LNf7k2FgIhacyv/CO3xXFS009yrY6WlYXPecNHb1Kvfw+0xDQQMiYOJrPalfj33Kf4aSk0S+OljZTtaxobsCFvotGyy1rI6rDadu8padyPwj4/sp9y5JAAFvwjO0kUbIY2xRMayNgDWtaMAAcgFGtfaoi01ZpJA4GrlBbCzrnun641sNvo5aqpeGxxtJJK846z1BNqO8yVUhPktPDE3oAr1c9Emo/Uyy1VRJUTuL5ZHcTnHqVol9hue/JdAbknJw0bk9gucMkrqtkMDCXPIZG0LDbqsNtdcavJBMMe7z37BTVlu25Kf6K0HR0un4WVIPmvPE5w+8U9SaLoSPYlkb+ql5tTyirKe0yVM8dPAzilkdwtCtGyaLoLbSMY58r5iMvcCBv8l1WXTVPbKt1SHmR+MM4h7oT8tc8/wBpaZKiy0FNE+eWSYMYMnLh/hef9dXQXO8StgcTBG7Dc9VbfirqJtBbHUcL/tJNjhUQ4F7iTzO5Uub6WORzQOaFjIcvOEIrbHl2GtGSpBZLI+d4fI1d9k05wkPmHzU0t1uLnNjhZv6BZtHParYGcMcTMuKsTT1kbSsEswy891lYbGykYJJQC8p8kkZDG6SRwaxoySeQC3zz+1i026prm23Ttwq3EARwOI+ONl5PkcXyOc7m45KtLxW1626Rvs9sP+m4vtZPx46fBVWlurIRdUR+zC5ltaSQ1jAS48gFGmTi57gxgyTsAFMNL6d4eGoqW5ceQSaY09wcNTVty87hp6KytO2Z1bM32cRN944Wbd9Q+OrS1jM72yytxEzltzU7a1rGYAAaFhTwx08LY4wGtaFFNV6i4AaKgJdI88JLdyT2C6TOYx9Gpb8+WQW62ZklkPD7PMlO2m7Gy003FLh9XJvLJ29B6Lm0rp/6tj+l1uH10g3z/THYevdSJJP2lHM4Xl/xIuhu+s7pUB3FGyYwx/8AYz2R+xP5r0pea9lrtFbcJCA2mgfLv3AJA+eF5Ile6SRz3nLnElx7k81eljBb6MAyknoFoXRQjL3fBYadreWSuOokMrxHGCcnAA6lZ1c2BwNPxUt0Jp0ve241TN/6LCP+X+FPgkGgdMGhibJKzirZ8Z/tHRo/lXJbqRtFSshaN+bj3KadMWwQxCpkb7RHsZH6p9leIo3SOOGsBcfyW+J+1i1VPif4h19kvDLdZnxtdEMyuc3O/ZRuHxlv7WcMlPSvd+IAhQzVlwN01FX1ZORJM7HwTOo1iZXnXl61Iw09XI1kJOeGPZMxYNlw2/3yuupm8mPI948lFc1dKB9izkPePcqwfCbSxqqptwqGHJ2iyOQ6lQnTVpkvFzjiwfLDsvK9K6VtbLdb2YaGktAaOzUk24lp5YxsbGsYMNaMALGaVkLC+Rwa0dSs1WXjJqGW20cdLSyFsj+o6LpbkY+rGjrKd7ctlbj4rkul4paClfK+VuQNhleaafV96gGG1jiPVYz6luleeCeoJaeYWPKteJ11bdJr3eJHglzA7DUwVgFPHw5y93PHRd0JDI3SO6D9U0Sl9XVBrRkuOAFmNO6yWKqu7JXwRuc1hAJA75Qr88MtOx2nTkfmxjzZ8PdkdOiFctZ8jDRWyWWQMZGSfgpzZLNHRRh8jQZCnOOnhiOWRtB+C2rXPGJboTJqu90Fntkrq5wJe0hsY5uXXd7rBbKd0kjhxY2aqpkt1x11fXYc5tMw+3KfdYOw9U66/ISIXRadr9W3io+qqXhiyXOcfdaP8riuel6y3Vb6WoaRIw4K9L2Oz0VjoGUdBEGMaNz1ce5TTqzTMd2AqIWDz2jf+4KXmyL5PPkGnJpvvhvxCkFi0xHSS+dUOErx7oxyUufYJ6dxDoXjHou+12OoqZWsbG4Dq4jYLG1dY2O0S107Wsb7Gfad2CsaipIqOBsUTQABue612y3xW+mbFEN+ru6ZNVajjoYnU9O8GUj2nA+6tyTmbWb7rXqzUbaWN1LSvy87Oc39gjSGnnQEXO5NzVPGYo3f0h3+K49IaffUytu90YefFBE7/wCRU3Vk33T56CELVVQMqqaWnl4vLlaWO4XFpweeCOS2inPF7XLKuKWxWqTigzioladnkH3R6bfmqhXoG8+EViqqeZ1vfWQVRaTHxTcTS7scjOPzVJ3SzSUEz43lwc0kEOG4IXO/63DUtsEnlh5HMjASRQySyiKNpc8nkE+UWlaueVgfJG1h97B3UtUmlrI+61fnTtP0aM5Ofvnsrs0taPPkHE3hhjA4tv0THpqyf7NHSRgNaMfAdSVaFDSR0VM2GIbDme57pzPKs2t4AaAGjAAwAFEfEzUkWn9OTgOBqqlpjiZnvzKlc8ohhfKWlwY0nDRklea/EW53S83iWprKaohhaeGNr4yAB+a31fxJERc4ucXE5J3KxSlIsNOuhIaXE8gkd5lZUtjjGS44AWhriAQOqnnh3px1TUMq5oyd/ZbhKqc+Gulm0kDDIzc+1IT+ys/lsOS5bZRtoqRsQA4ubiO66lvmZGLdYyPbGxz3nDWjJK82eKF7F31DKI3ZjiOAri8TdQizWORkbsTSjAXm+eR0sr5HnLnHJKnV2rGtbafaQLUtkJ4X5Ky0cq2bggbGDvjJT/4Z6fdeL3E57cxMOSfTqooA+qqGxt3LjhehvDCwNtVnbM9mJZQD8An+JbiaxMbHG1jRhrRgAIWQQtsBNV6vUNuhceIF4HyXLfNQQ0kThG/04gfePp/lQ2ho67VdwIa4spWH7SXo0dh3KnXX5FkLT09fq65FrXOZTNOZZTyaOw9VYtrt1Na6NlLRxhkbfm49z6rK3UNPbaRlLSRhkTByHMnufVdKvPOFoQhC0hCxp5tB+IQAG8gB8Eqj2pb/AB0EBZEQZXD2R/PwUtk9jDU+oo7fA6KBwMpG57BMelbBJdagXS5tP0cHiijd/UPc+i16asUt+qPrG5A/Qw7LWu5zH/8AKsNrQ1oa0AAbADosSeV2r8KAAAAMAIQhdECEIQI97Y2F7iA0DJJVBaxcJ7nUmMCaoqJXHLW9SeQCsvXGoBBC6jp3+0ffI/Zc2hNKCN4vN0jDqh4zDG8e4D1+K59fyuRqevavrNpf6FD5kw4qh+7j29An+gtrzMxrGkknAA6q0n2qgecupIcns3H7LZT0FJTO4oKeNju4G/zU/wCOnk5LDa222l9oDzn7vPb0TmhC6yYyFF/EV9FHpmqFYxji5uGZG+VKCcDJVU+KdwFZIylhcXcOwaOpWe76WfVMOp3S1JZE3n+icYbI92OMFWXYPDueO1srJGB08g4izqB0W5+mapjvapZB/wCK5W1vYhtj0pDU1AMm4G+FdGj7JHQUrJeADbDB29Uy6Y03MKrjnicyEc+IYyp81oa0NaMADAC1xN91m0qEJHODWlx2AXVlSXjPR1Zq2zPlJiA2b2VT4yrZ8W7wK2pFJCATnGyhw0zPDTh8rCCRndcdbiL4SgHoCnt1qIdyTnZbGJ6lrXNTVdXhtpyS53VkkrD5bTk5HReiKaJsMLI2DAaMYUe0bZIrZRNIYA9wyVJVrmfrHVCEIWkVXaLZW6prnOc50dIx32s2P+LfX9lZ1BRU9vpWU1JGI4mDAA/c+qWipIKGljpqSNscMYw1rf8A3mtyc84tuhCELSBCExXy8RwRPaH4ibs9wO7z+EfyVLcCX+9x0dO4tORybg++ew9O5UXsFnn1JWurq/i+hNdv080j7o/tCxtVuqdU3B01RmOgiOHFuwP9jf5ViwQx08LIYGNZGwcLWtGAAsSeXur8LGxsbGsjaGsaMNaBgALJCF0QIQhAJi1Pe2W2lcxjh5rht6LtvFzjt9M57nDixsFCLXQT6nujqio4hSRuy4/i9AsddfkWN2lLE+7Vn1pcWkwNdmJjvvnufRWCNhgLGKNkMbY42hrGjAA6LJa55yFuhCEKoEIXPXVTKSndI8gYGyUNep7uy3UbwHDjIUM0pZH3m5m5VrSYmOywHqUT+fqW8CJuTC13tH0Vi26jjoaVkMTQA0dFyn8qvyOljQxoa0YA5JUIXVAhCEAmfUtwbQ2+Q8WDhO0jxGwudyCrLWtyfX1baKnJLnnGyx3ciyajunLO/UWonVU7S6Fj879VZ9001BV0hYxoDsYSaOszLZQMHCOIjJPqpGpzz69lvtVlRoipa48ABHwXdp/SMsNY2WcANb0HVWJgHogADkE8IeVYxsDGBo5ALJKkOwytMtcsojIB6oUdvdzbDUhvF0Qs+S4gFL40VYx9KtVO/uWPc3/KeaTxktUmBVW+oi9WODv8KjspfzTa3keiqTxP0vUY4quWEn/qRH+Mp4ptX6eqRmK70p9C/B/VeXd0oc4ciVfKp4vSl01RSSB0VHUNMYGXytPMdmqOW+kqNU3HhBMVFFs9w6D8I9fVVDbLpNTBzeM4I6rqj1Zd6R/+iq3wNHRhxlYu2+1x6apKaGjp2U9NGI4oxhrQtq860vibqWDANWJB/e1PNJ4wXWPH0imhkHpst+TOVeKFVFJ4x07sCponN9WnKe6PxTsU+BI58Z/uCvlDKni5q6rjpIXPeRnGyjkmv7IYuKGoa5x5AFRq86k+sS1jJA1rjzzyCnXc/DK65zU6lun0eInyQfbd0AU9t9FDb6VlPA0Na0fNNGlm2+koGiGRvE4Zc4nclPrZY3e69p/NOZ+lZoRkHqELaBCEIEe4MaXO5BQTVd1kq5xRUpJc442T5qa7NpKcsYfaOwATXpWzukmNdVjL3bjPQLn1duRZ/Z20tZmW6kaXD7R27in5AAaAByCFqTIgQhC0BCFz1tQ2CEuJ6KaGbVN1bR0j8OwcKJ6Qtr7hXur525yfZyue91El4uraWMks4vaU/sNA2jpGNAxgLl/2q/IdImBjA0dFkhC6oEISKIVc1dMIYHE9l0E43UY1XcBDTuAO+FLfSoVf62Spr3eXkhuyF32G2GpgknkGS92ULljexRQlHUFZCRvcrQhdFdHE3o4Jc9j+q5kIOriIRxhxXNk9ygEjkg6cpchc4kcshL6KDcj81q8wdkokCDfHI5jg5p5JyNxk8rAccpnDx3R5uNsoHaK/XOE/Z1cgA5DiTlS63vdPjFSXD1UZDspcpgn1L4n3SLaQcXwKeKTxZkGPOjcqpyhExd9J4qUb8eYcfELrk8R6ORhEcgyVQyyjkLHZBKezItv6/iuNxZJM4FoOwKsO1XelNO0cbRsvNba6Vm7XEFdMWorlF7tQ7HbKk2FmvTjLhTv5SD5rc2pidyeF5tp9aXOLGZCfzTpTeIdWzHHla8qni9AiRh5OCXiHdUnS+JJyOMkJ4pfEWF4GZB80808atNz2tBJKiOrbqIoXMY7LjsAmGo13DJGeGQZ+Kjn12LhcWl7stB6qddasia6PtJz9JmGXvOd1OmNDWgBRiw3GEQtAcE+NuMJ5OHzV5yRL9dqFzNrIj94LMVEZ6rWstyRYCVh6oMrQM5CDXVyiKIknoq8vkzq+4NgZuM7qU6guDY4X4d0UbsEAnqjPJzJ2XPq76an9pTZ6ERUjW8KE60zWtiAGELciPH6EIUdAhCEQIQhFCVCEQiEIQCEIQKHEJQ8oQisg8pRIUIUCiQpeNCEBxrIOQhAuUqEIEylDj0KEIM2yvB2cfmumnrZIXgtJyhCB/pNWVVOwNaD8050+tKrIyHfNCFnA602sZzjLXfNOlPquV33XfNCFDDlBqWR3Nrl0v1A8xn2ShCu1nEWvV5klfjBwU46ery0N2KEKL+JjFc3BgwChCFvWH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8575" y="-1341438"/>
            <a:ext cx="4248150" cy="2800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4" name="AutoShape 10" descr="data:image/jpeg;base64,/9j/4AAQSkZJRgABAQAAAQABAAD/2wBDAAkGBwgHBgkIBwgKCgkLDRYPDQwMDRsUFRAWIB0iIiAdHx8kKDQsJCYxJx8fLT0tMTU3Ojo6Iys/RD84QzQ5Ojf/2wBDAQoKCg0MDRoPDxo3JR8lNzc3Nzc3Nzc3Nzc3Nzc3Nzc3Nzc3Nzc3Nzc3Nzc3Nzc3Nzc3Nzc3Nzc3Nzc3Nzc3Nzf/wAARCAC2ARUDASIAAhEBAxEB/8QAHAAAAQQDAQAAAAAAAAAAAAAAAAEFBgcCAwQI/8QAPRAAAQMDAgQDBAkDAwQDAAAAAQACAwQFEQYhEjFBUQcTYSIycZEUFSNCUoGhscFDYtEkM6JTcoLwssLS/8QAFwEBAQEBAAAAAAAAAAAAAAAAAAECA//EACERAQEBAQADAQADAAMAAAAAAAABEQISITFBIlFhEzJx/9oADAMBAAIRAxEAPwClkIQoBCEIBCEKAQhCAQhCoEIQgEIQgEIQgEIQgEIQgEIQgEIQgEIQgEIQgEIQgEISIFQkQgXKEiECoQhAIQsg0oMULdHA+R3CxpJXQ6gexuX81BwoWcjeA4WCoEIS4QIhLhJhAIQhAISIQKhCEAhCEAhCEAhIlQCEIQIlQhAJEIQCEIQCEIQCEIQbC3Czhp5JncLGklSbTmkq29zt4Iy2LO7iFbtg8O6KhiaZYwXdSVP/ABLcU9adMT1GHPjJz6KRx6Kwzilbwj4K4JLZQ26HibGwYHZQHVmqaOiDm8TeLo0c1LpLqK1VtpqEEMaBhRq6VsDSWMPE7sFpu99qbjI7B4Iz0HMpoSRSvcXuJKxWyOJ0hw0LvgtsjseyVQ3tYSuiOmkePZYSpXZ9GV1aWuMDww9wpxQ6G8uMNdFv1JU0U79DmLgBG4k9Au6OyStj8yo9k/hVoXa3WqwwOlmLOMdSqzvd/dVyOZSjgj/F1KbQ01bGxycLei50p3OSgDPJUJhZtZlbI4SdyFu8vHRBzcCQtwuhzcBa+EuKDSG5S8C6RHyAG/ZdTrTW8Id9Gkwd/dQNZakwnansVyqpOCOlkA5lzhgNHclcFXG2CV0THiThOC4ciUGgpEqFQiXC2NZtul4UGpItjm4SYQYISpEAhKBlLwoMULLhSYQIhKhB64tVppbZTtigjaMDnhdNXVQ0cDpqiQMY0ZySmy+6lttlp3SVNQziA2aDuVRetde1t+mfDA90dMDsAeauyeoxJqQ6/wDEYTSPpLWcgbF/RVZUTS1MhkneXuJ3JKQNJOTuUp2WW2GF0UlG+oeAAcLdQUElVIPZ2Vg6Y02HvZxNw0czhS0NFm01JI0O8sn8lZmldDQxBlVcGAu5tjxyUjstkipmNe+MDHut/kp75LXPO+6zemqKmhhaGxxtaB6KIa81jQaepnRB7X1JG0bTuuPxB8QYLLE+itr2yVrhguByGKia+rqLhUvqKuR0kjzklxVt/ISN19vdbe6p01U88OfZYOQTXwrbjCGMdK8MjGSVlprjjdI8NYMkp/ttie9oc9qkWjtIyVLmvezJO+4VhM0fI2McO3phTbfibIq9tk291Y1djfBD5j28IxndW5R6WZTOM1WQQ3cNUV1Gw3WsNFboy9jT7bmjb4Ke4arJlDJUzEMB4V3fUrmNyQp7TaddRw8T4S3AyXEbAKXaR0tG1zLncIt/ep4XD3f73Dv2HTnz5WbaahOkdEmn4a6407jKd44i33B3PqpxDRRta58sLGRsHE97xgNHclTAhjWlzg0NAySdgFR3ipr03OV9ns0hFIw4llbt5h/wrecTbTX4ga1bXvfa7IBFRNOJJWjDpj/AUAW3y0jwGhGmpb4YHEBxaU42O0PrXedI0+U3l6lSVlobgewpaIf5ZAyRsrB0z4W1N1tja251n0DzRmGHgy/h6Od2z0HNO2jdEvuM4uEsLRSxO+y4+Urx1x1A/U/BWC+z3B39dvzVmparCp8IPKY54v0Aa0ZJfCdh81Xt8Zb6af6JbHOmZESJKl4wZXeg6NHRWL4m6k+rmPsdDN5lQ4YqZWnkPwhVTwlCMEAZOAlOycKS3SPjEhGOLkPRFcgZgJeBOP1dKnXTFhbX3WJtaeGlY4GT19E0RZw7ckgY5xDWgknoF6ghqNMMpmQmKh4GNADXQNP8KHeId4sNutz47bbaMTyDAkbA1pHw2RNUcdjgoSvcXvc48ycoRXXUV9XWOLqmoklceZc7K1NbhEY2WRO+BzQIdtk4Wy2SVUgJacLdaLRJUyNc4bKwLLZwzhZGzLj6KWjTp+wjLGhmSnyh1hYbDcXQXB5aI9mkNLt++yl1tszaK2yyvH2nlk/ovNV7mM92qnk5zK4fqkifXoV/inpJsZeLi5x/C2J2VE9UeLEdbRPgsUckZfsZH7HHwVMrrgw2IdytW0xuqJXzSOklcXvccklaCsiVrPFI8MYMuPIKKQB0jwxgy49lONJ6ZLnMkmZl7jsMLVpbTvDwz1DcuPIK4dKWQRMFTM3H4RhT76iW4c9PWiO30jctHGRunckNBJOAOaUkAZOwCiN/vE1fUC1WnLpHnDnD/wB5Lp65jH1rvlyqL1W/VVpzj+rKOTQn+y2OktVM2KJgc/7zyN3FLYrPDaKQRsw6Z28snVx/wmHXuuLfpbyaapilqJp28RhieGnhzjcnkDv8vzEk/av+JAYI7hKCWN+iRuzy/wB5w/8AqD8z6DdwVZU/jTp4xgS2+4wkDAa1sbgPQe0E0X7xjirKGpprTRT08j2hscsjgXHPPYcvmVdkMdfixrvymSWKzyAvd7M8rT/xHp+/706G4yTuTzJ6rfh8j3SzO4pHnLiVi8YyScAdVjWpGo4AJPJdum7LNf7k2FgIhacyv/CO3xXFS009yrY6WlYXPecNHb1Kvfw+0xDQQMiYOJrPalfj33Kf4aSk0S+OljZTtaxobsCFvotGyy1rI6rDadu8padyPwj4/sp9y5JAAFvwjO0kUbIY2xRMayNgDWtaMAAcgFGtfaoi01ZpJA4GrlBbCzrnun641sNvo5aqpeGxxtJJK846z1BNqO8yVUhPktPDE3oAr1c9Emo/Uyy1VRJUTuL5ZHcTnHqVol9hue/JdAbknJw0bk9gucMkrqtkMDCXPIZG0LDbqsNtdcavJBMMe7z37BTVlu25Kf6K0HR0un4WVIPmvPE5w+8U9SaLoSPYlkb+ql5tTyirKe0yVM8dPAzilkdwtCtGyaLoLbSMY58r5iMvcCBv8l1WXTVPbKt1SHmR+MM4h7oT8tc8/wBpaZKiy0FNE+eWSYMYMnLh/hef9dXQXO8StgcTBG7Dc9VbfirqJtBbHUcL/tJNjhUQ4F7iTzO5Uub6WORzQOaFjIcvOEIrbHl2GtGSpBZLI+d4fI1d9k05wkPmHzU0t1uLnNjhZv6BZtHParYGcMcTMuKsTT1kbSsEswy891lYbGykYJJQC8p8kkZDG6SRwaxoySeQC3zz+1i026prm23Ttwq3EARwOI+ONl5PkcXyOc7m45KtLxW1626Rvs9sP+m4vtZPx46fBVWlurIRdUR+zC5ltaSQ1jAS48gFGmTi57gxgyTsAFMNL6d4eGoqW5ceQSaY09wcNTVty87hp6KytO2Z1bM32cRN944Wbd9Q+OrS1jM72yytxEzltzU7a1rGYAAaFhTwx08LY4wGtaFFNV6i4AaKgJdI88JLdyT2C6TOYx9Gpb8+WQW62ZklkPD7PMlO2m7Gy003FLh9XJvLJ29B6Lm0rp/6tj+l1uH10g3z/THYevdSJJP2lHM4Xl/xIuhu+s7pUB3FGyYwx/8AYz2R+xP5r0pea9lrtFbcJCA2mgfLv3AJA+eF5Ile6SRz3nLnElx7k81eljBb6MAyknoFoXRQjL3fBYadreWSuOokMrxHGCcnAA6lZ1c2BwNPxUt0Jp0ve241TN/6LCP+X+FPgkGgdMGhibJKzirZ8Z/tHRo/lXJbqRtFSshaN+bj3KadMWwQxCpkb7RHsZH6p9leIo3SOOGsBcfyW+J+1i1VPif4h19kvDLdZnxtdEMyuc3O/ZRuHxlv7WcMlPSvd+IAhQzVlwN01FX1ZORJM7HwTOo1iZXnXl61Iw09XI1kJOeGPZMxYNlw2/3yuupm8mPI948lFc1dKB9izkPePcqwfCbSxqqptwqGHJ2iyOQ6lQnTVpkvFzjiwfLDsvK9K6VtbLdb2YaGktAaOzUk24lp5YxsbGsYMNaMALGaVkLC+Rwa0dSs1WXjJqGW20cdLSyFsj+o6LpbkY+rGjrKd7ctlbj4rkul4paClfK+VuQNhleaafV96gGG1jiPVYz6luleeCeoJaeYWPKteJ11bdJr3eJHglzA7DUwVgFPHw5y93PHRd0JDI3SO6D9U0Sl9XVBrRkuOAFmNO6yWKqu7JXwRuc1hAJA75Qr88MtOx2nTkfmxjzZ8PdkdOiFctZ8jDRWyWWQMZGSfgpzZLNHRRh8jQZCnOOnhiOWRtB+C2rXPGJboTJqu90Fntkrq5wJe0hsY5uXXd7rBbKd0kjhxY2aqpkt1x11fXYc5tMw+3KfdYOw9U66/ISIXRadr9W3io+qqXhiyXOcfdaP8riuel6y3Vb6WoaRIw4K9L2Oz0VjoGUdBEGMaNz1ce5TTqzTMd2AqIWDz2jf+4KXmyL5PPkGnJpvvhvxCkFi0xHSS+dUOErx7oxyUufYJ6dxDoXjHou+12OoqZWsbG4Dq4jYLG1dY2O0S107Wsb7Gfad2CsaipIqOBsUTQABue612y3xW+mbFEN+ru6ZNVajjoYnU9O8GUj2nA+6tyTmbWb7rXqzUbaWN1LSvy87Oc39gjSGnnQEXO5NzVPGYo3f0h3+K49IaffUytu90YefFBE7/wCRU3Vk33T56CELVVQMqqaWnl4vLlaWO4XFpweeCOS2inPF7XLKuKWxWqTigzioladnkH3R6bfmqhXoG8+EViqqeZ1vfWQVRaTHxTcTS7scjOPzVJ3SzSUEz43lwc0kEOG4IXO/63DUtsEnlh5HMjASRQySyiKNpc8nkE+UWlaueVgfJG1h97B3UtUmlrI+61fnTtP0aM5Ofvnsrs0taPPkHE3hhjA4tv0THpqyf7NHSRgNaMfAdSVaFDSR0VM2GIbDme57pzPKs2t4AaAGjAAwAFEfEzUkWn9OTgOBqqlpjiZnvzKlc8ohhfKWlwY0nDRklea/EW53S83iWprKaohhaeGNr4yAB+a31fxJERc4ucXE5J3KxSlIsNOuhIaXE8gkd5lZUtjjGS44AWhriAQOqnnh3px1TUMq5oyd/ZbhKqc+Gulm0kDDIzc+1IT+ys/lsOS5bZRtoqRsQA4ubiO66lvmZGLdYyPbGxz3nDWjJK82eKF7F31DKI3ZjiOAri8TdQizWORkbsTSjAXm+eR0sr5HnLnHJKnV2rGtbafaQLUtkJ4X5Ky0cq2bggbGDvjJT/4Z6fdeL3E57cxMOSfTqooA+qqGxt3LjhehvDCwNtVnbM9mJZQD8An+JbiaxMbHG1jRhrRgAIWQQtsBNV6vUNuhceIF4HyXLfNQQ0kThG/04gfePp/lQ2ho67VdwIa4spWH7SXo0dh3KnXX5FkLT09fq65FrXOZTNOZZTyaOw9VYtrt1Na6NlLRxhkbfm49z6rK3UNPbaRlLSRhkTByHMnufVdKvPOFoQhC0hCxp5tB+IQAG8gB8Eqj2pb/AB0EBZEQZXD2R/PwUtk9jDU+oo7fA6KBwMpG57BMelbBJdagXS5tP0cHiijd/UPc+i16asUt+qPrG5A/Qw7LWu5zH/8AKsNrQ1oa0AAbADosSeV2r8KAAAAMAIQhdECEIQI97Y2F7iA0DJJVBaxcJ7nUmMCaoqJXHLW9SeQCsvXGoBBC6jp3+0ffI/Zc2hNKCN4vN0jDqh4zDG8e4D1+K59fyuRqevavrNpf6FD5kw4qh+7j29An+gtrzMxrGkknAA6q0n2qgecupIcns3H7LZT0FJTO4oKeNju4G/zU/wCOnk5LDa222l9oDzn7vPb0TmhC6yYyFF/EV9FHpmqFYxji5uGZG+VKCcDJVU+KdwFZIylhcXcOwaOpWe76WfVMOp3S1JZE3n+icYbI92OMFWXYPDueO1srJGB08g4izqB0W5+mapjvapZB/wCK5W1vYhtj0pDU1AMm4G+FdGj7JHQUrJeADbDB29Uy6Y03MKrjnicyEc+IYyp81oa0NaMADAC1xN91m0qEJHODWlx2AXVlSXjPR1Zq2zPlJiA2b2VT4yrZ8W7wK2pFJCATnGyhw0zPDTh8rCCRndcdbiL4SgHoCnt1qIdyTnZbGJ6lrXNTVdXhtpyS53VkkrD5bTk5HReiKaJsMLI2DAaMYUe0bZIrZRNIYA9wyVJVrmfrHVCEIWkVXaLZW6prnOc50dIx32s2P+LfX9lZ1BRU9vpWU1JGI4mDAA/c+qWipIKGljpqSNscMYw1rf8A3mtyc84tuhCELSBCExXy8RwRPaH4ibs9wO7z+EfyVLcCX+9x0dO4tORybg++ew9O5UXsFnn1JWurq/i+hNdv080j7o/tCxtVuqdU3B01RmOgiOHFuwP9jf5ViwQx08LIYGNZGwcLWtGAAsSeXur8LGxsbGsjaGsaMNaBgALJCF0QIQhAJi1Pe2W2lcxjh5rht6LtvFzjt9M57nDixsFCLXQT6nujqio4hSRuy4/i9AsddfkWN2lLE+7Vn1pcWkwNdmJjvvnufRWCNhgLGKNkMbY42hrGjAA6LJa55yFuhCEKoEIXPXVTKSndI8gYGyUNep7uy3UbwHDjIUM0pZH3m5m5VrSYmOywHqUT+fqW8CJuTC13tH0Vi26jjoaVkMTQA0dFyn8qvyOljQxoa0YA5JUIXVAhCEAmfUtwbQ2+Q8WDhO0jxGwudyCrLWtyfX1baKnJLnnGyx3ciyajunLO/UWonVU7S6Fj879VZ9001BV0hYxoDsYSaOszLZQMHCOIjJPqpGpzz69lvtVlRoipa48ABHwXdp/SMsNY2WcANb0HVWJgHogADkE8IeVYxsDGBo5ALJKkOwytMtcsojIB6oUdvdzbDUhvF0Qs+S4gFL40VYx9KtVO/uWPc3/KeaTxktUmBVW+oi9WODv8KjspfzTa3keiqTxP0vUY4quWEn/qRH+Mp4ptX6eqRmK70p9C/B/VeXd0oc4ciVfKp4vSl01RSSB0VHUNMYGXytPMdmqOW+kqNU3HhBMVFFs9w6D8I9fVVDbLpNTBzeM4I6rqj1Zd6R/+iq3wNHRhxlYu2+1x6apKaGjp2U9NGI4oxhrQtq860vibqWDANWJB/e1PNJ4wXWPH0imhkHpst+TOVeKFVFJ4x07sCponN9WnKe6PxTsU+BI58Z/uCvlDKni5q6rjpIXPeRnGyjkmv7IYuKGoa5x5AFRq86k+sS1jJA1rjzzyCnXc/DK65zU6lun0eInyQfbd0AU9t9FDb6VlPA0Na0fNNGlm2+koGiGRvE4Zc4nclPrZY3e69p/NOZ+lZoRkHqELaBCEIEe4MaXO5BQTVd1kq5xRUpJc442T5qa7NpKcsYfaOwATXpWzukmNdVjL3bjPQLn1duRZ/Z20tZmW6kaXD7R27in5AAaAByCFqTIgQhC0BCFz1tQ2CEuJ6KaGbVN1bR0j8OwcKJ6Qtr7hXur525yfZyue91El4uraWMks4vaU/sNA2jpGNAxgLl/2q/IdImBjA0dFkhC6oEISKIVc1dMIYHE9l0E43UY1XcBDTuAO+FLfSoVf62Spr3eXkhuyF32G2GpgknkGS92ULljexRQlHUFZCRvcrQhdFdHE3o4Jc9j+q5kIOriIRxhxXNk9ygEjkg6cpchc4kcshL6KDcj81q8wdkokCDfHI5jg5p5JyNxk8rAccpnDx3R5uNsoHaK/XOE/Z1cgA5DiTlS63vdPjFSXD1UZDspcpgn1L4n3SLaQcXwKeKTxZkGPOjcqpyhExd9J4qUb8eYcfELrk8R6ORhEcgyVQyyjkLHZBKezItv6/iuNxZJM4FoOwKsO1XelNO0cbRsvNba6Vm7XEFdMWorlF7tQ7HbKk2FmvTjLhTv5SD5rc2pidyeF5tp9aXOLGZCfzTpTeIdWzHHla8qni9AiRh5OCXiHdUnS+JJyOMkJ4pfEWF4GZB80808atNz2tBJKiOrbqIoXMY7LjsAmGo13DJGeGQZ+Kjn12LhcWl7stB6qddasia6PtJz9JmGXvOd1OmNDWgBRiw3GEQtAcE+NuMJ5OHzV5yRL9dqFzNrIj94LMVEZ6rWstyRYCVh6oMrQM5CDXVyiKIknoq8vkzq+4NgZuM7qU6guDY4X4d0UbsEAnqjPJzJ2XPq76an9pTZ6ERUjW8KE60zWtiAGELciPH6EIUdAhCEQIQhFCVCEQiEIQCEIQKHEJQ8oQisg8pRIUIUCiQpeNCEBxrIOQhAuUqEIEylDj0KEIM2yvB2cfmumnrZIXgtJyhCB/pNWVVOwNaD8050+tKrIyHfNCFnA602sZzjLXfNOlPquV33XfNCFDDlBqWR3Nrl0v1A8xn2ShCu1nEWvV5klfjBwU46ery0N2KEKL+JjFc3BgwChCFvWH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8575" y="-1341438"/>
            <a:ext cx="4248150" cy="2800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6" name="AutoShape 12" descr="data:image/jpeg;base64,/9j/4AAQSkZJRgABAQAAAQABAAD/2wBDAAkGBwgHBgkIBwgKCgkLDRYPDQwMDRsUFRAWIB0iIiAdHx8kKDQsJCYxJx8fLT0tMTU3Ojo6Iys/RD84QzQ5Ojf/2wBDAQoKCg0MDRoPDxo3JR8lNzc3Nzc3Nzc3Nzc3Nzc3Nzc3Nzc3Nzc3Nzc3Nzc3Nzc3Nzc3Nzc3Nzc3Nzc3Nzc3Nzf/wAARCAC2ARUDASIAAhEBAxEB/8QAHAAAAQQDAQAAAAAAAAAAAAAAAAEFBgcCAwQI/8QAPRAAAQMDAgQDBAkDAwQDAAAAAQACAwQFEQYhEjFBUQcTYSIycZEUFSNCUoGhscFDYtEkM6JTcoLwssLS/8QAFwEBAQEBAAAAAAAAAAAAAAAAAAECA//EACERAQEBAQADAQADAAMAAAAAAAABEQISITFBIlFhEzJx/9oADAMBAAIRAxEAPwClkIQoBCEIBCEKAQhCAQhCoEIQgEIQgEIQgEIQgEIQgEIQgEIQgEIQgEIQgEIQgEISIFQkQgXKEiECoQhAIQsg0oMULdHA+R3CxpJXQ6gexuX81BwoWcjeA4WCoEIS4QIhLhJhAIQhAISIQKhCEAhCEAhCEAhIlQCEIQIlQhAJEIQCEIQCEIQCEIQbC3Czhp5JncLGklSbTmkq29zt4Iy2LO7iFbtg8O6KhiaZYwXdSVP/ABLcU9adMT1GHPjJz6KRx6Kwzilbwj4K4JLZQ26HibGwYHZQHVmqaOiDm8TeLo0c1LpLqK1VtpqEEMaBhRq6VsDSWMPE7sFpu99qbjI7B4Iz0HMpoSRSvcXuJKxWyOJ0hw0LvgtsjseyVQ3tYSuiOmkePZYSpXZ9GV1aWuMDww9wpxQ6G8uMNdFv1JU0U79DmLgBG4k9Au6OyStj8yo9k/hVoXa3WqwwOlmLOMdSqzvd/dVyOZSjgj/F1KbQ01bGxycLei50p3OSgDPJUJhZtZlbI4SdyFu8vHRBzcCQtwuhzcBa+EuKDSG5S8C6RHyAG/ZdTrTW8Id9Gkwd/dQNZakwnansVyqpOCOlkA5lzhgNHclcFXG2CV0THiThOC4ciUGgpEqFQiXC2NZtul4UGpItjm4SYQYISpEAhKBlLwoMULLhSYQIhKhB64tVppbZTtigjaMDnhdNXVQ0cDpqiQMY0ZySmy+6lttlp3SVNQziA2aDuVRetde1t+mfDA90dMDsAeauyeoxJqQ6/wDEYTSPpLWcgbF/RVZUTS1MhkneXuJ3JKQNJOTuUp2WW2GF0UlG+oeAAcLdQUElVIPZ2Vg6Y02HvZxNw0czhS0NFm01JI0O8sn8lZmldDQxBlVcGAu5tjxyUjstkipmNe+MDHut/kp75LXPO+6zemqKmhhaGxxtaB6KIa81jQaepnRB7X1JG0bTuuPxB8QYLLE+itr2yVrhguByGKia+rqLhUvqKuR0kjzklxVt/ISN19vdbe6p01U88OfZYOQTXwrbjCGMdK8MjGSVlprjjdI8NYMkp/ttie9oc9qkWjtIyVLmvezJO+4VhM0fI2McO3phTbfibIq9tk291Y1djfBD5j28IxndW5R6WZTOM1WQQ3cNUV1Gw3WsNFboy9jT7bmjb4Ke4arJlDJUzEMB4V3fUrmNyQp7TaddRw8T4S3AyXEbAKXaR0tG1zLncIt/ep4XD3f73Dv2HTnz5WbaahOkdEmn4a6407jKd44i33B3PqpxDRRta58sLGRsHE97xgNHclTAhjWlzg0NAySdgFR3ipr03OV9ns0hFIw4llbt5h/wrecTbTX4ga1bXvfa7IBFRNOJJWjDpj/AUAW3y0jwGhGmpb4YHEBxaU42O0PrXedI0+U3l6lSVlobgewpaIf5ZAyRsrB0z4W1N1tja251n0DzRmGHgy/h6Od2z0HNO2jdEvuM4uEsLRSxO+y4+Urx1x1A/U/BWC+z3B39dvzVmparCp8IPKY54v0Aa0ZJfCdh81Xt8Zb6af6JbHOmZESJKl4wZXeg6NHRWL4m6k+rmPsdDN5lQ4YqZWnkPwhVTwlCMEAZOAlOycKS3SPjEhGOLkPRFcgZgJeBOP1dKnXTFhbX3WJtaeGlY4GT19E0RZw7ckgY5xDWgknoF6ghqNMMpmQmKh4GNADXQNP8KHeId4sNutz47bbaMTyDAkbA1pHw2RNUcdjgoSvcXvc48ycoRXXUV9XWOLqmoklceZc7K1NbhEY2WRO+BzQIdtk4Wy2SVUgJacLdaLRJUyNc4bKwLLZwzhZGzLj6KWjTp+wjLGhmSnyh1hYbDcXQXB5aI9mkNLt++yl1tszaK2yyvH2nlk/ovNV7mM92qnk5zK4fqkifXoV/inpJsZeLi5x/C2J2VE9UeLEdbRPgsUckZfsZH7HHwVMrrgw2IdytW0xuqJXzSOklcXvccklaCsiVrPFI8MYMuPIKKQB0jwxgy49lONJ6ZLnMkmZl7jsMLVpbTvDwz1DcuPIK4dKWQRMFTM3H4RhT76iW4c9PWiO30jctHGRunckNBJOAOaUkAZOwCiN/vE1fUC1WnLpHnDnD/wB5Lp65jH1rvlyqL1W/VVpzj+rKOTQn+y2OktVM2KJgc/7zyN3FLYrPDaKQRsw6Z28snVx/wmHXuuLfpbyaapilqJp28RhieGnhzjcnkDv8vzEk/av+JAYI7hKCWN+iRuzy/wB5w/8AqD8z6DdwVZU/jTp4xgS2+4wkDAa1sbgPQe0E0X7xjirKGpprTRT08j2hscsjgXHPPYcvmVdkMdfixrvymSWKzyAvd7M8rT/xHp+/706G4yTuTzJ6rfh8j3SzO4pHnLiVi8YyScAdVjWpGo4AJPJdum7LNf7k2FgIhacyv/CO3xXFS009yrY6WlYXPecNHb1Kvfw+0xDQQMiYOJrPalfj33Kf4aSk0S+OljZTtaxobsCFvotGyy1rI6rDadu8padyPwj4/sp9y5JAAFvwjO0kUbIY2xRMayNgDWtaMAAcgFGtfaoi01ZpJA4GrlBbCzrnun641sNvo5aqpeGxxtJJK846z1BNqO8yVUhPktPDE3oAr1c9Emo/Uyy1VRJUTuL5ZHcTnHqVol9hue/JdAbknJw0bk9gucMkrqtkMDCXPIZG0LDbqsNtdcavJBMMe7z37BTVlu25Kf6K0HR0un4WVIPmvPE5w+8U9SaLoSPYlkb+ql5tTyirKe0yVM8dPAzilkdwtCtGyaLoLbSMY58r5iMvcCBv8l1WXTVPbKt1SHmR+MM4h7oT8tc8/wBpaZKiy0FNE+eWSYMYMnLh/hef9dXQXO8StgcTBG7Dc9VbfirqJtBbHUcL/tJNjhUQ4F7iTzO5Uub6WORzQOaFjIcvOEIrbHl2GtGSpBZLI+d4fI1d9k05wkPmHzU0t1uLnNjhZv6BZtHParYGcMcTMuKsTT1kbSsEswy891lYbGykYJJQC8p8kkZDG6SRwaxoySeQC3zz+1i026prm23Ttwq3EARwOI+ONl5PkcXyOc7m45KtLxW1626Rvs9sP+m4vtZPx46fBVWlurIRdUR+zC5ltaSQ1jAS48gFGmTi57gxgyTsAFMNL6d4eGoqW5ceQSaY09wcNTVty87hp6KytO2Z1bM32cRN944Wbd9Q+OrS1jM72yytxEzltzU7a1rGYAAaFhTwx08LY4wGtaFFNV6i4AaKgJdI88JLdyT2C6TOYx9Gpb8+WQW62ZklkPD7PMlO2m7Gy003FLh9XJvLJ29B6Lm0rp/6tj+l1uH10g3z/THYevdSJJP2lHM4Xl/xIuhu+s7pUB3FGyYwx/8AYz2R+xP5r0pea9lrtFbcJCA2mgfLv3AJA+eF5Ile6SRz3nLnElx7k81eljBb6MAyknoFoXRQjL3fBYadreWSuOokMrxHGCcnAA6lZ1c2BwNPxUt0Jp0ve241TN/6LCP+X+FPgkGgdMGhibJKzirZ8Z/tHRo/lXJbqRtFSshaN+bj3KadMWwQxCpkb7RHsZH6p9leIo3SOOGsBcfyW+J+1i1VPif4h19kvDLdZnxtdEMyuc3O/ZRuHxlv7WcMlPSvd+IAhQzVlwN01FX1ZORJM7HwTOo1iZXnXl61Iw09XI1kJOeGPZMxYNlw2/3yuupm8mPI948lFc1dKB9izkPePcqwfCbSxqqptwqGHJ2iyOQ6lQnTVpkvFzjiwfLDsvK9K6VtbLdb2YaGktAaOzUk24lp5YxsbGsYMNaMALGaVkLC+Rwa0dSs1WXjJqGW20cdLSyFsj+o6LpbkY+rGjrKd7ctlbj4rkul4paClfK+VuQNhleaafV96gGG1jiPVYz6luleeCeoJaeYWPKteJ11bdJr3eJHglzA7DUwVgFPHw5y93PHRd0JDI3SO6D9U0Sl9XVBrRkuOAFmNO6yWKqu7JXwRuc1hAJA75Qr88MtOx2nTkfmxjzZ8PdkdOiFctZ8jDRWyWWQMZGSfgpzZLNHRRh8jQZCnOOnhiOWRtB+C2rXPGJboTJqu90Fntkrq5wJe0hsY5uXXd7rBbKd0kjhxY2aqpkt1x11fXYc5tMw+3KfdYOw9U66/ISIXRadr9W3io+qqXhiyXOcfdaP8riuel6y3Vb6WoaRIw4K9L2Oz0VjoGUdBEGMaNz1ce5TTqzTMd2AqIWDz2jf+4KXmyL5PPkGnJpvvhvxCkFi0xHSS+dUOErx7oxyUufYJ6dxDoXjHou+12OoqZWsbG4Dq4jYLG1dY2O0S107Wsb7Gfad2CsaipIqOBsUTQABue612y3xW+mbFEN+ru6ZNVajjoYnU9O8GUj2nA+6tyTmbWb7rXqzUbaWN1LSvy87Oc39gjSGnnQEXO5NzVPGYo3f0h3+K49IaffUytu90YefFBE7/wCRU3Vk33T56CELVVQMqqaWnl4vLlaWO4XFpweeCOS2inPF7XLKuKWxWqTigzioladnkH3R6bfmqhXoG8+EViqqeZ1vfWQVRaTHxTcTS7scjOPzVJ3SzSUEz43lwc0kEOG4IXO/63DUtsEnlh5HMjASRQySyiKNpc8nkE+UWlaueVgfJG1h97B3UtUmlrI+61fnTtP0aM5Ofvnsrs0taPPkHE3hhjA4tv0THpqyf7NHSRgNaMfAdSVaFDSR0VM2GIbDme57pzPKs2t4AaAGjAAwAFEfEzUkWn9OTgOBqqlpjiZnvzKlc8ohhfKWlwY0nDRklea/EW53S83iWprKaohhaeGNr4yAB+a31fxJERc4ucXE5J3KxSlIsNOuhIaXE8gkd5lZUtjjGS44AWhriAQOqnnh3px1TUMq5oyd/ZbhKqc+Gulm0kDDIzc+1IT+ys/lsOS5bZRtoqRsQA4ubiO66lvmZGLdYyPbGxz3nDWjJK82eKF7F31DKI3ZjiOAri8TdQizWORkbsTSjAXm+eR0sr5HnLnHJKnV2rGtbafaQLUtkJ4X5Ky0cq2bggbGDvjJT/4Z6fdeL3E57cxMOSfTqooA+qqGxt3LjhehvDCwNtVnbM9mJZQD8An+JbiaxMbHG1jRhrRgAIWQQtsBNV6vUNuhceIF4HyXLfNQQ0kThG/04gfePp/lQ2ho67VdwIa4spWH7SXo0dh3KnXX5FkLT09fq65FrXOZTNOZZTyaOw9VYtrt1Na6NlLRxhkbfm49z6rK3UNPbaRlLSRhkTByHMnufVdKvPOFoQhC0hCxp5tB+IQAG8gB8Eqj2pb/AB0EBZEQZXD2R/PwUtk9jDU+oo7fA6KBwMpG57BMelbBJdagXS5tP0cHiijd/UPc+i16asUt+qPrG5A/Qw7LWu5zH/8AKsNrQ1oa0AAbADosSeV2r8KAAAAMAIQhdECEIQI97Y2F7iA0DJJVBaxcJ7nUmMCaoqJXHLW9SeQCsvXGoBBC6jp3+0ffI/Zc2hNKCN4vN0jDqh4zDG8e4D1+K59fyuRqevavrNpf6FD5kw4qh+7j29An+gtrzMxrGkknAA6q0n2qgecupIcns3H7LZT0FJTO4oKeNju4G/zU/wCOnk5LDa222l9oDzn7vPb0TmhC6yYyFF/EV9FHpmqFYxji5uGZG+VKCcDJVU+KdwFZIylhcXcOwaOpWe76WfVMOp3S1JZE3n+icYbI92OMFWXYPDueO1srJGB08g4izqB0W5+mapjvapZB/wCK5W1vYhtj0pDU1AMm4G+FdGj7JHQUrJeADbDB29Uy6Y03MKrjnicyEc+IYyp81oa0NaMADAC1xN91m0qEJHODWlx2AXVlSXjPR1Zq2zPlJiA2b2VT4yrZ8W7wK2pFJCATnGyhw0zPDTh8rCCRndcdbiL4SgHoCnt1qIdyTnZbGJ6lrXNTVdXhtpyS53VkkrD5bTk5HReiKaJsMLI2DAaMYUe0bZIrZRNIYA9wyVJVrmfrHVCEIWkVXaLZW6prnOc50dIx32s2P+LfX9lZ1BRU9vpWU1JGI4mDAA/c+qWipIKGljpqSNscMYw1rf8A3mtyc84tuhCELSBCExXy8RwRPaH4ibs9wO7z+EfyVLcCX+9x0dO4tORybg++ew9O5UXsFnn1JWurq/i+hNdv080j7o/tCxtVuqdU3B01RmOgiOHFuwP9jf5ViwQx08LIYGNZGwcLWtGAAsSeXur8LGxsbGsjaGsaMNaBgALJCF0QIQhAJi1Pe2W2lcxjh5rht6LtvFzjt9M57nDixsFCLXQT6nujqio4hSRuy4/i9AsddfkWN2lLE+7Vn1pcWkwNdmJjvvnufRWCNhgLGKNkMbY42hrGjAA6LJa55yFuhCEKoEIXPXVTKSndI8gYGyUNep7uy3UbwHDjIUM0pZH3m5m5VrSYmOywHqUT+fqW8CJuTC13tH0Vi26jjoaVkMTQA0dFyn8qvyOljQxoa0YA5JUIXVAhCEAmfUtwbQ2+Q8WDhO0jxGwudyCrLWtyfX1baKnJLnnGyx3ciyajunLO/UWonVU7S6Fj879VZ9001BV0hYxoDsYSaOszLZQMHCOIjJPqpGpzz69lvtVlRoipa48ABHwXdp/SMsNY2WcANb0HVWJgHogADkE8IeVYxsDGBo5ALJKkOwytMtcsojIB6oUdvdzbDUhvF0Qs+S4gFL40VYx9KtVO/uWPc3/KeaTxktUmBVW+oi9WODv8KjspfzTa3keiqTxP0vUY4quWEn/qRH+Mp4ptX6eqRmK70p9C/B/VeXd0oc4ciVfKp4vSl01RSSB0VHUNMYGXytPMdmqOW+kqNU3HhBMVFFs9w6D8I9fVVDbLpNTBzeM4I6rqj1Zd6R/+iq3wNHRhxlYu2+1x6apKaGjp2U9NGI4oxhrQtq860vibqWDANWJB/e1PNJ4wXWPH0imhkHpst+TOVeKFVFJ4x07sCponN9WnKe6PxTsU+BI58Z/uCvlDKni5q6rjpIXPeRnGyjkmv7IYuKGoa5x5AFRq86k+sS1jJA1rjzzyCnXc/DK65zU6lun0eInyQfbd0AU9t9FDb6VlPA0Na0fNNGlm2+koGiGRvE4Zc4nclPrZY3e69p/NOZ+lZoRkHqELaBCEIEe4MaXO5BQTVd1kq5xRUpJc442T5qa7NpKcsYfaOwATXpWzukmNdVjL3bjPQLn1duRZ/Z20tZmW6kaXD7R27in5AAaAByCFqTIgQhC0BCFz1tQ2CEuJ6KaGbVN1bR0j8OwcKJ6Qtr7hXur525yfZyue91El4uraWMks4vaU/sNA2jpGNAxgLl/2q/IdImBjA0dFkhC6oEISKIVc1dMIYHE9l0E43UY1XcBDTuAO+FLfSoVf62Spr3eXkhuyF32G2GpgknkGS92ULljexRQlHUFZCRvcrQhdFdHE3o4Jc9j+q5kIOriIRxhxXNk9ygEjkg6cpchc4kcshL6KDcj81q8wdkokCDfHI5jg5p5JyNxk8rAccpnDx3R5uNsoHaK/XOE/Z1cgA5DiTlS63vdPjFSXD1UZDspcpgn1L4n3SLaQcXwKeKTxZkGPOjcqpyhExd9J4qUb8eYcfELrk8R6ORhEcgyVQyyjkLHZBKezItv6/iuNxZJM4FoOwKsO1XelNO0cbRsvNba6Vm7XEFdMWorlF7tQ7HbKk2FmvTjLhTv5SD5rc2pidyeF5tp9aXOLGZCfzTpTeIdWzHHla8qni9AiRh5OCXiHdUnS+JJyOMkJ4pfEWF4GZB80808atNz2tBJKiOrbqIoXMY7LjsAmGo13DJGeGQZ+Kjn12LhcWl7stB6qddasia6PtJz9JmGXvOd1OmNDWgBRiw3GEQtAcE+NuMJ5OHzV5yRL9dqFzNrIj94LMVEZ6rWstyRYCVh6oMrQM5CDXVyiKIknoq8vkzq+4NgZuM7qU6guDY4X4d0UbsEAnqjPJzJ2XPq76an9pTZ6ERUjW8KE60zWtiAGELciPH6EIUdAhCEQIQhFCVCEQiEIQCEIQKHEJQ8oQisg8pRIUIUCiQpeNCEBxrIOQhAuUqEIEylDj0KEIM2yvB2cfmumnrZIXgtJyhCB/pNWVVOwNaD8050+tKrIyHfNCFnA602sZzjLXfNOlPquV33XfNCFDDlBqWR3Nrl0v1A8xn2ShCu1nEWvV5klfjBwU46ery0N2KEKL+JjFc3BgwChCFvWH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8575" y="-1341438"/>
            <a:ext cx="4248150" cy="2800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8" name="AutoShape 14" descr="data:image/jpeg;base64,/9j/4AAQSkZJRgABAQAAAQABAAD/2wCEAAkGBxQSEhUUDxQUFBQWFRcUFxcPFBQVFxQXFBQWFhUVFRUYHCggGBolHBUUITEhJikuMC4uGB8zODMsNygtLisBCgoKDg0OGBAQFywcHBwsLCwsLCwsNS0sLCwsLCwrLDctLzcsNCssKysrLDgrOCwvLiw0LCwrKyssNSwrNywrK//AABEIAPoAygMBIgACEQEDEQH/xAAcAAABBQEBAQAAAAAAAAAAAAAAAgMEBQYBBwj/xABHEAABBAADAgcMBwcEAgMAAAABAAIDEQQSIQUxBkFRYXFykQcTFSIjMlOBobGy0TNSYnOCkpMUJEKis8HCNEPh8GPxdIOj/8QAGQEBAQADAQAAAAAAAAAAAAAAAAECAwQF/8QAIxEBAQACAQMDBQAAAAAAAAAAAAECEQMSITFBUYETIkJh8P/aAAwDAQACEQMRAD8AzW0sdK2aVrZZWtbI9oDZHgNAeQAADQAGlKN4Sn9NN+rJ80vaw8vN97J8blFyoH/CU/p5v1ZPmjwlP6ab9WT5pikZUD/hKf0036snzR4Sn9NN+q/5pikUgf8ACU/ppv1ZPmjwlP6eb9WT5pjKjKgf8JT+mm/Vk+aPCU/ppv1ZPmmKRlQP+Ep/TTfqyfNHhKf0836snzTGVFIH/CU/ppv1ZPmjwlP6ab9WT5pjKjKgf8JT+mm/Vk+aPCU/ppv1ZPmmMqMqB/wlP6ab9WT5o8JT+mm/Vk+aYyoyoH/CU/ppv1ZPmjwlP6ab9WT5pjKjKgf8JT+mm/Vk+aPCc/ppv1ZPmkYfDOkcGRtc9x3NYC4n1BOYjASRuc17SHMJa4aHKRvBpBzwlP6ab9WT5o8JT+mm/Vk+aZLa/wCVzKgf8JT+mm/Vk+a9B2ThWOgic9jXOdGwuc5oJcSwEkk6kk8a83pen7F/08P3UfwBB59tUeXm+9k+Nyi0pu1B5aX72T4yo2VA3SKTlIpA3SKTlIyoG6RScpGVA3SKTlIpA3SKTlIpA3SKTlIpA3SKTmVGVA3SKUjDYV8jgyJrnuO5rASewcXOtPhuCDYmCXaMzYWfUa4Fx5s2uvMwOKDKYfDukcGRtc9x3NYC4n1BafB8D2xt77tGVsLPqNcC4/ZLtRfM0OPQlYrhfHC0xbMhbG075JBq7nykku6Xk9ULF7Zxb5Hsmme+RzXgEutxyv8AFIH1RqNBQ0QbXEcLo4GmPZkIY3jke05ncV5Sczul5/CsuMXI+R0r3ZnPpxzNAIIsG6A3gM0G6kyG8ScDUDrZzx0RyOF+3ee1cmLCNG07Ssp0366dF8aQVykDdL0vY3+nh+6j+ALzil6Psf6CH7pnwBBhdpjy0v3r/jKjUpu0R5aX7x/xlRsqBukUnMq7SBrKik7SKQNUik7SKQNUik5lRlQN0ik5S7SBqkUpWEwj5XZImOe48TBZ6TyDnK0I4OQ4Zgl2pOyJvExjvGdX8IcAS480Yd0hBmcLhXyuDImOe47msBJ6dNw51pIuC0cDBLtSdkLOJjXC3H6ufWz9lgcecKi213UGxNMOyIGxM3d9laC53OI7NndrIXdAXn+J2lLPI6XEyPlcRq6Rxcd90L3DmClWTdehbZ7p0cDTDsiBsY45Zm6nTeIySXHnkJ6oVM7FSy0/EPdJIQMznmzy0PqjmFALJ7LwxllF7gczugbh693atYFSuhN4mLOxzPrNI7RVp1ScOyrPKK9Vh3vaP+lENYbVoJ3ka1xOGjx6nBw9Sdpch857eQhw5g8EfEyQ+tO0gbpFJ2kUgapeh7JHkIvumfAFgaW/2V9DF92z4Qgxe0R5WT7x/wAZUelL2gPKyfeP+IqPSBFIpLpFIEUikukUgRSKS6RSBFIpS8Ds+SZ2WFjnnjy7m87nbmjnJV1PsrCYJoftSdoJFiKIm3dFDO/paAPtIKHB4KSZ2WFjnu5GjcOUnc0c5oK+dsHD4Vgk2pO1gOojjdZfzAgFz/wA9YLObZ7pz8vetmxNw0X1i1pkPOGasaec53faCwuJxL5Hl8j3Pe7e6Rxc49Ljqsbk248Vvl6Btbuk5GmLZcLYI/rvaC884ZqAed5eehYHaGLkmcXzSPfIdS+Rxc7tPFzJnNypD5AOP1LHdb+nHGOS24NDsoDRVtYATZJ8Zw8467zxUEyGl5DIxeulcfOnsPh3zGmCm8ZO4dJ/stFs/Z7Yhpq473cvMOQLPv6ufKzxi7s7BiJtDUnUnlPyUpOx4ZxO6hRNnfdtoAdBJ9SmRYcN5zylVrMwYfjd2KRSXlRSCK/SRv2g5nrAztPYxw/En6TWOBDC4b2ESADj72Q6vWAR61IocWo4jyjiPYgRSKS6RSBFLebL+hi+7Z8IWGpbrZg8jF92z4QgyGPHlZPvH/EVHpS8cPKydd/xFMUgbpFJykUgbpFJykUgdwGz5J3ZYWFx3mtAByuJ0A6VbYvBYPAAO2lOC+rEENlx5NB4xHP4jftKmi2k6EOMcpjzNyuLDRq731bd28UVlsUYGv78Yi85hZe+jIXGs1BpDtTxkE86DRbS4eY3ENdHsfCvihZVuhj748ZrrzRkjJo8rtPOWExeyca5xfNBiXPdq50kUrnOPKXEWV7PwHgY3CuMbcodM7+EtzZWMF0ee9eNWWLOiSdjenz6zBTAgOilGo/gcPeFLk2LNQLWOB0GV1guuzmGmUVpet+MOdeq4/jWfxnGOLk/4TTLqrHw8GsQ7zzlHPZ9mg9qssJwXY3V5zH7R0/KP7lGJwEZ3sb6hl9raUTwXDxsPqe73f8AKJ5vetFFgWDS93EKA9ikxwgeaB/3nWWOyMORpd8hsfzF9dpUPGYNsJHniwCO9SWBfFYBF9BU3+mVwk/Kf3w3FIpY7Z7MQ/SCSUEcUlEHoJNexS3bZxWHP7zFmb9YAt9oFexNp0XW401IpQ9mbYin0Y6nfUfo71cR9SsKVYm8qi7M+jDeOMmI/wD1mm/yd7PrU6lXwuyYh7OKRokHWZ4r+1uU/gKCZSKTlIpA3S2+zfoY/u2fCFjKWz2d9FH1G/CEGVxo8pJ13fEUzSlY0eUf13fEUzlQN0uO0TuVAizaDjB9xKDP4zhCxjixvjO5BpvFjfXsBTPf8RLvIgHK8WfyHU/lA51qMJsCPFYdr5Ayy6Vv0TdO9zyRiuSwwE9KrMTwTMf0TngckUgI/LJTewKiA2OtSx2JLW5iKrQUCWsDxy7tfYoD+EkTxRprbByiIAaGx5tnfrvVpDs+dhJEzGkeaZ4ntB32C9gA5OIjsVDMcj3STxkOJsuLG5CTxhzLaenfzrXlHRw8ll12+Xr/AAXkH7HCQSQ5rn2bs55HEHXXdScxkqxzeFTY8Mx0MrJBGxgMbWnOAA1pzOBPijU2QOlNR8OoHjx8zDxkgEX6tfYs5qRpy3bauMbIqPFlPHasUnmSMPNmAP5TqomJs8R7CqxV0qjuT8hUdyBtyS15G41/3j5V1yQUFvsnveIdkxLGuDSHtOo8YkiiB4pvk03cdrVCMVVCt1b/AGLB4CUBpN+c49g0Huv1rR7I2tm8Rx14jy1xHnXPll9z0+Ljk45fUztjgdFL40J7zJv8XzSedv8AD0jsKp4dsT4RwixzC5v8LxqaHG12549vKtXidsQxaSSMaeQnXsCRisbh5YvLUYX7nSse1judr3AC+cFbMbXNy44Xxe5GFmZKzPC4Pbyt3jmcN4KpOFD3ROhmbfiuINcdeO0HmOVwPSmMVwfmwzu/7Oe5zd5a0hzq6N0jfb70nFbfjxWHeyUCKdoDx9SRzCCQ36riA4Vz8azc1mmoFHUag6g8oOoPYilXcGcR3zDs5WXGfwVl/kLFa5UQ3S2Gz/oo+o34QsnlWtwH0UfUb8IQZrGDyj+u74imqUnFjyj+u74imaQIpTNkRZpB1XH+Uj+6rsZjo4hcrg3pVK7h6yFxMLO+EtLbdda1zjk36oNfwMkzYGN3K+c9uJlP91LxS8bwnCXFxwthhlcyNt0GNaD4zi4+NWbeTxqbwd4SvhlLsS+aVhYW0Xl9OJac1OdyAj1oN/ihW5VU6nnFNe0ObdEA04URYunDiKgzlBVYrCxu8+NhPLQv829Vk2xoT5oczquv4rVzMoz0FHJsIjzJAeu0t9otIjixUP0bngf+GTf+EG/YrpyQi7qpO2JWaSNbfJIzIefzaKdZtlh85jm87HBw9TSL9qsC81XF7OxRZMJG7exv4Rl+GkNux4qJ1eUDb9I1wPN5ocPak4x4aDTmk7gWuB1I03H/ALRUeTZLP4XOad/E4D3e9Lmwr3AguadLG9psa67xr0odjkT20BW76pq+k6+5KBo21xBBsadlVZPYq5mHezeH/hGYdrbXHT3o1wB52OI6LFm/UtPRXd9fHTTnaDZGCOXvgAAHkyHABu4Orxq5A664klmAa5pbBM6QGh3vvpja4X4zXNvoI0OvJvVNsrGSd9Bkk740jLecOrkpu8dnGtIYGv8APYCeWte3etmr7uW5YX00u9iYbvUYZkEYBNNBvTlPOo+3uDUWIaX/AEclXnAsHrtG/pGvTuVb3z9nAccQ6Nn1ZafY5GXr2Aqr25wyEjXRxMJadCZCWgi9Rlabo1xnmIV17lsnhN4EEs78C6N0AyF8jnFjGnK7VriLDuKiBoBdaLQQ4iOQZoXZ2WQDRGoNHeBfTuK8onxT3gB7iWjc0UGtvflYKA9QXoPAsfujOs/4yq1Lmlq8D9GzqN+ELMUtRgvo2dRvuCDP4oeO/rO+IpmlJxI8d3Wd7ymqQZ3hrgHTnBRsbmJM7iA5rTlDo81FxAuuLjNKZsvgHg5Zix75YGhugxEb2OcS7cwSZc55xY3K1xMTHZDK0FjY5AS5vitJkYfO3NNDlUduHyD93kkjB4mPJYelp0KCw2j3IIS0/seIaD4uVs7a0Hnl8mrnkm6AygXqTWuO213LtoQAEQiYFtn9lIIZv8W3eOTQsmq1GtlaGHak8Xm5HD7GaE/ljIYT0tKssHw4kZ5+dvXaHX+OPJX5CpoeSYnZ+IwpHfWvw7nNzgPD2uLCS3Nlq2g0QCQNydi2viIwMxLhu8uAOLTXRx3cvLa9xw3DmOShMyOSiHfwPoi6Ia8Nfep1DTvKiYvYuxsY/NLEGSOOY5JHxveS5znEseQbJOpAvQC9KQeQs4RNOj2G7/2zpVcjtbviUlm0InfxhpuqkBad184risr0XaHcqw8hccPicjac5sJYIhns5GGUWcgFCyHO0J41kdo9ynaDHHJHD3sNc7PE4v8AFbZvKbkLiNzWgk8gOiCNhGs/3Guc05SDEQSG3ZI1o2OVcdh4iBllo5RmEjSKcInOeAeTO0MHGc4VBPsGeIucY5mBhGd8ze8BhdWUOc46HUaEg8yYO1JWHKXh+Wm1lDhp9pwvmtUXmJiyOLSQarVpsGwDofWmiFXjap/3Iso3jK4t0O7R13x6hSosZE8015HPI0tG67Lta9dIHCuJTBm8wtd1CD7N/EVwit6BNoeb84A9YA10WilwhBKdiw76WOKTnkYC78w1USYtBHeYxG29alkd2NOjUFKB0P8A3lQZqZ5c4kkkknU6nekrgQiur0ngUP3RnS/43LzmGBz7yi63nQAc7nHQetel8DWVhGAEO1fq268926wiLilpcH9Gzqt9wWdpaLCeYzqt9wQUuIHju6zveU1SfxA8Z3WPvTdIGtqPrCS9V3t0WT2S+5WNG4uF8/GVoeEEtYd45W+9wCzXB/XER/iPYxyDS4jAuLgWPDW/xBzS4k8VOsZewqNNs9/FR6N/YrlFIMjiIq84V0ik0JnAU1xr6t231tOi2T4w4U4AjkcLHYU3NhWP85rT0gX2oMzhdszR/Rvc3qEgfk832K6wHD3ER7y13aw+tzNP5UifYEbvNLm9Bsdh+arcRwekHmOa7+U9h09qDbYbukRyANxMdgEHyjGytBHGK1B360nYIdkYgOEcccTnhoLsI5rHtDa0YHDydgUS0AmzrZteZYjAyM89jhz1Y7Roo5N76PTqpoehY/uX4Z7ScJOO/EudmxwzA6HIwWKGtAuIeaG5ZnGdyLGMa5z3CYBwDW4Wi5973gOprG795FaaKuwu1Zovo5ZG8wdY/K6wrzAcPMTH52R/RmjPrLbB7EGKxfByaANklYcM1xJjOJD++HJVlrAy9LHjZQNd4UHDYya6Z3yQm9HAvFuG8N1s7tbXs2G7pUb25cTGcp0IljbKxw5Dl3jdvCmsn2Vi2OYGRtD353/sz+9Oe43YfWVxaS4ktJq+JFeJs2iWmp2AUadltrxW+27gemgnosbG7UlzBRNyDQ1xAjeeYBeq4rucYUxtGBnbFIA7x8VG17nk1kGag2No11Y2zY1FLF7V4Ax4R9YzEFx85jMFG6aWRl0HG6ZECQaLncR30m0UcZa7zHNdzAi9dao63zLmJtrHcXiuOvQVXYmmPJw8bo2X4rsQ5r3jpeGtaDu0Asc6YfjKu3OkJ35i4N7POd7OgqiNDA53mjQbyaDR0uOgThDG/wDkdzW1g/yd7PWm5ZnOrMbrcNAB0NGg9S7h8O6RwbG0ucdwaCSfUEUTTudQJ0G5oADR0NGi9K4DD9zZ1n/GVT7F4Bk07GOyjf3uIguPWduHqvpC2mFwjImhkLQxg3AWekknUkohVK/wvmN6o9yo6V5hvMb1R7kFVOPGd1j70ik9MPGd0n3pFIM1wvlphH2B/UVNwMObE9Ebz7Wt/wAlP4ePpp6jf6hVf3ORmmlP1YgPzPB/wQbykUl0ikCKRSXSKQIpcypykUgRSz/CqBoY1waA7MbIABPik6njWjpUXC0eSb1/8HIKzY+xmz4fvpeWEBxOgLaa6t2h3c6i4nYskcTZXZcrg0kAnM0urQgjlNKz4MDNs0j64fHY3jvs/e7/AJlb8J/9MesPjagwg3EjcDRPEDyE8q4Re+j0rS8BBcc/3xH8o+an7R2bE98bAxoLi5zi0ZTkY3Xd9t0Q/EUGWwm1JovopZG82bMOx1pnaeMknfnlLS6g3QUKbuNcZ9aNpRiN8gF0xzgOWmkgewJ2TZzxC2cgd7c1rrBsgPqrG/jG60FTtk+QH3p+Fio4YnOIawFzjoA0WSeYK62qPINr0h+FnyVr3ONnh0skjjrG1oAFf7hdevFowjT6xQJ2NwGe+nYl2QfVZRd63bh6rW42bsuLDtywsDeUjeeknU+tT6RSBFIpLpFIEUrnDjxG9Ue5VNK2g81vQPcgr5R4x6T70ik7INT0n3pNIMN3RPNPUZ/UTfcvj0xDueNv9Qn3hPd0YeKOqz+oVJ7mkNYeQ8sxHYxnzKDWUikqkUgTSKSqRSBNIpKpFIEUqLhePIt6/wDg5aBUHDI+Rb1/8HoI3AWQfscLTvc6Q/llzX25VZcJ/wDTnpb8f/CpOALwYYtfo4n2PvsSa9f7ue1XPCZ/kCOdnxFQVfc/Hkp//kO+BivMKM00r+JuWFvqHfJCOkva3pjWb4D4xseGxD37mzyOPQ2NhKvtmyFkTQ7zzb31u75I4vkrmzOcqIO2eCTpu+yQyeMRmLHRS0MxrSVgc31Gj6tU/tTAmLA96JsxsiYSOMscwE+xWkONINtNdmvSDvUPbUhMEnHYv+YFB55tZvkB95/iPktB3Mo/FnP2ox2B5/yVFtseRH3n+J+S0vczZ5CU8s1dkbfmg1tIpLpFIEUikukUgRSs4fNHQPcq+lYxeaOge5BDkGp6T71yk48anpXKQYXuijRvVb8byrXgFDWDbzvkP8xb/ip23uCjsZRa/veQNLs7NC23G2vLgCddxHFvO5TdmYFsETYmZi1ooF9WbJJJocpKB+kUl0uFAmlxcL0056Bxzk06RMvlUaTEIJT5VnOGeJAhb95X8j1YPnWM4UYqSV5iGXKxwIGuYkNI1O7+IoLHgNIWYaz/ABSEN6rda/MXqz27OTH62+8rM7H2oIWMimBbkeT4wIu83H0uU3bO0muic5pBBMYFEHcX3qOkIGuDIzQZPSYlxPVY1j3XzHK1v41rMyy3Adtsc47mktb0vyuefZGPUVp7QOxuStoawydU+5MtKfxOsT+o74Sgwm3h5EfeD4XLU9zRn7q88s7q9UcY+ay+3vofxj3FbHucsrBN55JD/NX9kGkpFJdIpAikUl0ikCKU2PcOgKLSlM3DoQMuGpXKThXKQcmke4BuYgAAeKBZANgE8gTPeuQlP0ikEZ0buVMSBwVhSKQUz5nDiUaTEq+fADvCiT7NB3IKN+IUd+ICsMTsojcqnE4Nw4kDuGx7GvaZGGRgOrcxbmFH+IbtaPqUiaLDYsiKCCCCR++WQm9BemY7yBWlm92qo5IiE07nQP7Y4L94LWYaQ4qU1mpjQzM7zWsbmJdv4/8A1Q7Z2G7DP73iWhslB1ROYazaiy2wOivmr3BzSRua+NzmuaQ5pHERuNHRWM08uIN4mnmq8YDdrpQFcZRds5wajyvAaDlAJceXTSz6wtQCkxwBopoAHIBScDEQAqTdxv6jvhKjhqej81w+yR7CgxW3vofxN/utr3Pm/uMXTIf/ANXhYrb30J6zf7re8B46wMHO1zvzSOP90F7SKSwEUgRSKS6RSBFJ9u4Juk4EHCEUl0ikCKRSXSKQIpFJdIpAikUl0ikDZampMK07wpNIpBT4jY4O5VeI2JzLWUuFqDG/sJHEuiOlrXYcHiUaXZwKDO0uhqs5tmkblFfh3DiQRiF0JZak0gxO3foT0t969G4JMrBYb7pp7Rf9153toeTPS33r0zg1HWEw4PFBF/TagsQF2koBdpAikUl0ikCKSgu0uIFgLtJTRoF2kCKRSXSKQIpFJdIpAikUl0ikCKRlS6RSBFIpLpFIEUikukUgbypt+HB4lIpFIK6XZ4KgzbMPEr+kUg822xwSxeQ1CS0uAztcxzNdxzNJW72dBkjYz6rGt/K0D+ybx2yWyPa8yPYW1TY2khxaQ7xqNbxXrVgxqDmVFJdIpAikUl0ikCKTZT9Jl29BIYNB0LtKvwMpMbCSScjTqT9UJ/OeU9qCTSKUbOeU9qM55T2oJNIpRs55T2oznlPagk0ilGznlPajOeU9qCTSKUbOeU9qM55T2oJNIpRs55T2oznlPagk0ilGznlPajOeU9qCTSKUbOeU9qM55T2oJNIpRs55T2oznlPagk5UUo2c8p7UZzyntQSaRSjZzyntRnPKe1BJpFKNnPKe1Gc8p7UEmlFfvPSu5zyntWQx+NkEsgEjwA925zvrHnQf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0" name="AutoShape 16" descr="data:image/jpeg;base64,/9j/4AAQSkZJRgABAQAAAQABAAD/2wCEAAkGBxQSEhUUDxQUFBQWFRcUFxcPFBQVFxQXFBQWFhUVFRUYHCggGBolHBUUITEhJikuMC4uGB8zODMsNygtLisBCgoKDg0OGBAQFywcHBwsLCwsLCwsNS0sLCwsLCwrLDctLzcsNCssKysrLDgrOCwvLiw0LCwrKyssNSwrNywrK//AABEIAPoAygMBIgACEQEDEQH/xAAcAAABBQEBAQAAAAAAAAAAAAAAAgMEBQYBBwj/xABHEAABBAADAgcMBwcEAgMAAAABAAIDEQQSIQUxBkFRYXFykQcTFSIjMlOBobGy0TNSYnOCkpMUJEKis8HCNEPh8GPxdIOj/8QAGQEBAQADAQAAAAAAAAAAAAAAAAECAwQF/8QAIxEBAQACAQMDBQAAAAAAAAAAAAECEQMSITFBUYETIkJh8P/aAAwDAQACEQMRAD8AzW0sdK2aVrZZWtbI9oDZHgNAeQAADQAGlKN4Sn9NN+rJ80vaw8vN97J8blFyoH/CU/p5v1ZPmjwlP6ab9WT5pikZUD/hKf0036snzR4Sn9NN+q/5pikUgf8ACU/ppv1ZPmjwlP6eb9WT5pjKjKgf8JT+mm/Vk+aPCU/ppv1ZPmmKRlQP+Ep/TTfqyfNHhKf0836snzTGVFIH/CU/ppv1ZPmjwlP6ab9WT5pjKjKgf8JT+mm/Vk+aPCU/ppv1ZPmmMqMqB/wlP6ab9WT5o8JT+mm/Vk+aYyoyoH/CU/ppv1ZPmjwlP6ab9WT5pjKjKgf8JT+mm/Vk+aPCc/ppv1ZPmkYfDOkcGRtc9x3NYC4n1BOYjASRuc17SHMJa4aHKRvBpBzwlP6ab9WT5o8JT+mm/Vk+aZLa/wCVzKgf8JT+mm/Vk+a9B2ThWOgic9jXOdGwuc5oJcSwEkk6kk8a83pen7F/08P3UfwBB59tUeXm+9k+Nyi0pu1B5aX72T4yo2VA3SKTlIpA3SKTlIyoG6RScpGVA3SKTlIpA3SKTlIpA3SKTlIpA3SKTmVGVA3SKUjDYV8jgyJrnuO5rASewcXOtPhuCDYmCXaMzYWfUa4Fx5s2uvMwOKDKYfDukcGRtc9x3NYC4n1BafB8D2xt77tGVsLPqNcC4/ZLtRfM0OPQlYrhfHC0xbMhbG075JBq7nykku6Xk9ULF7Zxb5Hsmme+RzXgEutxyv8AFIH1RqNBQ0QbXEcLo4GmPZkIY3jke05ncV5Sczul5/CsuMXI+R0r3ZnPpxzNAIIsG6A3gM0G6kyG8ScDUDrZzx0RyOF+3ee1cmLCNG07Ssp0366dF8aQVykDdL0vY3+nh+6j+ALzil6Psf6CH7pnwBBhdpjy0v3r/jKjUpu0R5aX7x/xlRsqBukUnMq7SBrKik7SKQNUik7SKQNUik5lRlQN0ik5S7SBqkUpWEwj5XZImOe48TBZ6TyDnK0I4OQ4Zgl2pOyJvExjvGdX8IcAS480Yd0hBmcLhXyuDImOe47msBJ6dNw51pIuC0cDBLtSdkLOJjXC3H6ufWz9lgcecKi213UGxNMOyIGxM3d9laC53OI7NndrIXdAXn+J2lLPI6XEyPlcRq6Rxcd90L3DmClWTdehbZ7p0cDTDsiBsY45Zm6nTeIySXHnkJ6oVM7FSy0/EPdJIQMznmzy0PqjmFALJ7LwxllF7gczugbh693atYFSuhN4mLOxzPrNI7RVp1ScOyrPKK9Vh3vaP+lENYbVoJ3ka1xOGjx6nBw9Sdpch857eQhw5g8EfEyQ+tO0gbpFJ2kUgapeh7JHkIvumfAFgaW/2V9DF92z4Qgxe0R5WT7x/wAZUelL2gPKyfeP+IqPSBFIpLpFIEUikukUgRSKS6RSBFIpS8Ds+SZ2WFjnnjy7m87nbmjnJV1PsrCYJoftSdoJFiKIm3dFDO/paAPtIKHB4KSZ2WFjnu5GjcOUnc0c5oK+dsHD4Vgk2pO1gOojjdZfzAgFz/wA9YLObZ7pz8vetmxNw0X1i1pkPOGasaec53faCwuJxL5Hl8j3Pe7e6Rxc49Ljqsbk248Vvl6Btbuk5GmLZcLYI/rvaC884ZqAed5eehYHaGLkmcXzSPfIdS+Rxc7tPFzJnNypD5AOP1LHdb+nHGOS24NDsoDRVtYATZJ8Zw8467zxUEyGl5DIxeulcfOnsPh3zGmCm8ZO4dJ/stFs/Z7Yhpq473cvMOQLPv6ufKzxi7s7BiJtDUnUnlPyUpOx4ZxO6hRNnfdtoAdBJ9SmRYcN5zylVrMwYfjd2KRSXlRSCK/SRv2g5nrAztPYxw/En6TWOBDC4b2ESADj72Q6vWAR61IocWo4jyjiPYgRSKS6RSBFLebL+hi+7Z8IWGpbrZg8jF92z4QgyGPHlZPvH/EVHpS8cPKydd/xFMUgbpFJykUgbpFJykUgdwGz5J3ZYWFx3mtAByuJ0A6VbYvBYPAAO2lOC+rEENlx5NB4xHP4jftKmi2k6EOMcpjzNyuLDRq731bd28UVlsUYGv78Yi85hZe+jIXGs1BpDtTxkE86DRbS4eY3ENdHsfCvihZVuhj748ZrrzRkjJo8rtPOWExeyca5xfNBiXPdq50kUrnOPKXEWV7PwHgY3CuMbcodM7+EtzZWMF0ee9eNWWLOiSdjenz6zBTAgOilGo/gcPeFLk2LNQLWOB0GV1guuzmGmUVpet+MOdeq4/jWfxnGOLk/4TTLqrHw8GsQ7zzlHPZ9mg9qssJwXY3V5zH7R0/KP7lGJwEZ3sb6hl9raUTwXDxsPqe73f8AKJ5vetFFgWDS93EKA9ikxwgeaB/3nWWOyMORpd8hsfzF9dpUPGYNsJHniwCO9SWBfFYBF9BU3+mVwk/Kf3w3FIpY7Z7MQ/SCSUEcUlEHoJNexS3bZxWHP7zFmb9YAt9oFexNp0XW401IpQ9mbYin0Y6nfUfo71cR9SsKVYm8qi7M+jDeOMmI/wD1mm/yd7PrU6lXwuyYh7OKRokHWZ4r+1uU/gKCZSKTlIpA3S2+zfoY/u2fCFjKWz2d9FH1G/CEGVxo8pJ13fEUzSlY0eUf13fEUzlQN0uO0TuVAizaDjB9xKDP4zhCxjixvjO5BpvFjfXsBTPf8RLvIgHK8WfyHU/lA51qMJsCPFYdr5Ayy6Vv0TdO9zyRiuSwwE9KrMTwTMf0TngckUgI/LJTewKiA2OtSx2JLW5iKrQUCWsDxy7tfYoD+EkTxRprbByiIAaGx5tnfrvVpDs+dhJEzGkeaZ4ntB32C9gA5OIjsVDMcj3STxkOJsuLG5CTxhzLaenfzrXlHRw8ll12+Xr/AAXkH7HCQSQ5rn2bs55HEHXXdScxkqxzeFTY8Mx0MrJBGxgMbWnOAA1pzOBPijU2QOlNR8OoHjx8zDxkgEX6tfYs5qRpy3bauMbIqPFlPHasUnmSMPNmAP5TqomJs8R7CqxV0qjuT8hUdyBtyS15G41/3j5V1yQUFvsnveIdkxLGuDSHtOo8YkiiB4pvk03cdrVCMVVCt1b/AGLB4CUBpN+c49g0Huv1rR7I2tm8Rx14jy1xHnXPll9z0+Ljk45fUztjgdFL40J7zJv8XzSedv8AD0jsKp4dsT4RwixzC5v8LxqaHG12549vKtXidsQxaSSMaeQnXsCRisbh5YvLUYX7nSse1judr3AC+cFbMbXNy44Xxe5GFmZKzPC4Pbyt3jmcN4KpOFD3ROhmbfiuINcdeO0HmOVwPSmMVwfmwzu/7Oe5zd5a0hzq6N0jfb70nFbfjxWHeyUCKdoDx9SRzCCQ36riA4Vz8azc1mmoFHUag6g8oOoPYilXcGcR3zDs5WXGfwVl/kLFa5UQ3S2Gz/oo+o34QsnlWtwH0UfUb8IQZrGDyj+u74imqUnFjyj+u74imaQIpTNkRZpB1XH+Uj+6rsZjo4hcrg3pVK7h6yFxMLO+EtLbdda1zjk36oNfwMkzYGN3K+c9uJlP91LxS8bwnCXFxwthhlcyNt0GNaD4zi4+NWbeTxqbwd4SvhlLsS+aVhYW0Xl9OJac1OdyAj1oN/ihW5VU6nnFNe0ObdEA04URYunDiKgzlBVYrCxu8+NhPLQv829Vk2xoT5oczquv4rVzMoz0FHJsIjzJAeu0t9otIjixUP0bngf+GTf+EG/YrpyQi7qpO2JWaSNbfJIzIefzaKdZtlh85jm87HBw9TSL9qsC81XF7OxRZMJG7exv4Rl+GkNux4qJ1eUDb9I1wPN5ocPak4x4aDTmk7gWuB1I03H/ALRUeTZLP4XOad/E4D3e9Lmwr3AguadLG9psa67xr0odjkT20BW76pq+k6+5KBo21xBBsadlVZPYq5mHezeH/hGYdrbXHT3o1wB52OI6LFm/UtPRXd9fHTTnaDZGCOXvgAAHkyHABu4Orxq5A664klmAa5pbBM6QGh3vvpja4X4zXNvoI0OvJvVNsrGSd9Bkk740jLecOrkpu8dnGtIYGv8APYCeWte3etmr7uW5YX00u9iYbvUYZkEYBNNBvTlPOo+3uDUWIaX/AEclXnAsHrtG/pGvTuVb3z9nAccQ6Nn1ZafY5GXr2Aqr25wyEjXRxMJadCZCWgi9Rlabo1xnmIV17lsnhN4EEs78C6N0AyF8jnFjGnK7VriLDuKiBoBdaLQQ4iOQZoXZ2WQDRGoNHeBfTuK8onxT3gB7iWjc0UGtvflYKA9QXoPAsfujOs/4yq1Lmlq8D9GzqN+ELMUtRgvo2dRvuCDP4oeO/rO+IpmlJxI8d3Wd7ymqQZ3hrgHTnBRsbmJM7iA5rTlDo81FxAuuLjNKZsvgHg5Zix75YGhugxEb2OcS7cwSZc55xY3K1xMTHZDK0FjY5AS5vitJkYfO3NNDlUduHyD93kkjB4mPJYelp0KCw2j3IIS0/seIaD4uVs7a0Hnl8mrnkm6AygXqTWuO213LtoQAEQiYFtn9lIIZv8W3eOTQsmq1GtlaGHak8Xm5HD7GaE/ljIYT0tKssHw4kZ5+dvXaHX+OPJX5CpoeSYnZ+IwpHfWvw7nNzgPD2uLCS3Nlq2g0QCQNydi2viIwMxLhu8uAOLTXRx3cvLa9xw3DmOShMyOSiHfwPoi6Ia8Nfep1DTvKiYvYuxsY/NLEGSOOY5JHxveS5znEseQbJOpAvQC9KQeQs4RNOj2G7/2zpVcjtbviUlm0InfxhpuqkBad184risr0XaHcqw8hccPicjac5sJYIhns5GGUWcgFCyHO0J41kdo9ynaDHHJHD3sNc7PE4v8AFbZvKbkLiNzWgk8gOiCNhGs/3Guc05SDEQSG3ZI1o2OVcdh4iBllo5RmEjSKcInOeAeTO0MHGc4VBPsGeIucY5mBhGd8ze8BhdWUOc46HUaEg8yYO1JWHKXh+Wm1lDhp9pwvmtUXmJiyOLSQarVpsGwDofWmiFXjap/3Iso3jK4t0O7R13x6hSosZE8015HPI0tG67Lta9dIHCuJTBm8wtd1CD7N/EVwit6BNoeb84A9YA10WilwhBKdiw76WOKTnkYC78w1USYtBHeYxG29alkd2NOjUFKB0P8A3lQZqZ5c4kkkknU6nekrgQiur0ngUP3RnS/43LzmGBz7yi63nQAc7nHQetel8DWVhGAEO1fq268926wiLilpcH9Gzqt9wWdpaLCeYzqt9wQUuIHju6zveU1SfxA8Z3WPvTdIGtqPrCS9V3t0WT2S+5WNG4uF8/GVoeEEtYd45W+9wCzXB/XER/iPYxyDS4jAuLgWPDW/xBzS4k8VOsZewqNNs9/FR6N/YrlFIMjiIq84V0ik0JnAU1xr6t231tOi2T4w4U4AjkcLHYU3NhWP85rT0gX2oMzhdszR/Rvc3qEgfk832K6wHD3ER7y13aw+tzNP5UifYEbvNLm9Bsdh+arcRwekHmOa7+U9h09qDbYbukRyANxMdgEHyjGytBHGK1B360nYIdkYgOEcccTnhoLsI5rHtDa0YHDydgUS0AmzrZteZYjAyM89jhz1Y7Roo5N76PTqpoehY/uX4Z7ScJOO/EudmxwzA6HIwWKGtAuIeaG5ZnGdyLGMa5z3CYBwDW4Wi5973gOprG795FaaKuwu1Zovo5ZG8wdY/K6wrzAcPMTH52R/RmjPrLbB7EGKxfByaANklYcM1xJjOJD++HJVlrAy9LHjZQNd4UHDYya6Z3yQm9HAvFuG8N1s7tbXs2G7pUb25cTGcp0IljbKxw5Dl3jdvCmsn2Vi2OYGRtD353/sz+9Oe43YfWVxaS4ktJq+JFeJs2iWmp2AUadltrxW+27gemgnosbG7UlzBRNyDQ1xAjeeYBeq4rucYUxtGBnbFIA7x8VG17nk1kGag2No11Y2zY1FLF7V4Ax4R9YzEFx85jMFG6aWRl0HG6ZECQaLncR30m0UcZa7zHNdzAi9dao63zLmJtrHcXiuOvQVXYmmPJw8bo2X4rsQ5r3jpeGtaDu0Asc6YfjKu3OkJ35i4N7POd7OgqiNDA53mjQbyaDR0uOgThDG/wDkdzW1g/yd7PWm5ZnOrMbrcNAB0NGg9S7h8O6RwbG0ucdwaCSfUEUTTudQJ0G5oADR0NGi9K4DD9zZ1n/GVT7F4Bk07GOyjf3uIguPWduHqvpC2mFwjImhkLQxg3AWekknUkohVK/wvmN6o9yo6V5hvMb1R7kFVOPGd1j70ik9MPGd0n3pFIM1wvlphH2B/UVNwMObE9Ebz7Wt/wAlP4ePpp6jf6hVf3ORmmlP1YgPzPB/wQbykUl0ikCKRSXSKQIpcypykUgRSz/CqBoY1waA7MbIABPik6njWjpUXC0eSb1/8HIKzY+xmz4fvpeWEBxOgLaa6t2h3c6i4nYskcTZXZcrg0kAnM0urQgjlNKz4MDNs0j64fHY3jvs/e7/AJlb8J/9MesPjagwg3EjcDRPEDyE8q4Re+j0rS8BBcc/3xH8o+an7R2bE98bAxoLi5zi0ZTkY3Xd9t0Q/EUGWwm1JovopZG82bMOx1pnaeMknfnlLS6g3QUKbuNcZ9aNpRiN8gF0xzgOWmkgewJ2TZzxC2cgd7c1rrBsgPqrG/jG60FTtk+QH3p+Fio4YnOIawFzjoA0WSeYK62qPINr0h+FnyVr3ONnh0skjjrG1oAFf7hdevFowjT6xQJ2NwGe+nYl2QfVZRd63bh6rW42bsuLDtywsDeUjeeknU+tT6RSBFIpLpFIEUrnDjxG9Ue5VNK2g81vQPcgr5R4x6T70ik7INT0n3pNIMN3RPNPUZ/UTfcvj0xDueNv9Qn3hPd0YeKOqz+oVJ7mkNYeQ8sxHYxnzKDWUikqkUgTSKSqRSBNIpKpFIEUqLhePIt6/wDg5aBUHDI+Rb1/8HoI3AWQfscLTvc6Q/llzX25VZcJ/wDTnpb8f/CpOALwYYtfo4n2PvsSa9f7ue1XPCZ/kCOdnxFQVfc/Hkp//kO+BivMKM00r+JuWFvqHfJCOkva3pjWb4D4xseGxD37mzyOPQ2NhKvtmyFkTQ7zzb31u75I4vkrmzOcqIO2eCTpu+yQyeMRmLHRS0MxrSVgc31Gj6tU/tTAmLA96JsxsiYSOMscwE+xWkONINtNdmvSDvUPbUhMEnHYv+YFB55tZvkB95/iPktB3Mo/FnP2ox2B5/yVFtseRH3n+J+S0vczZ5CU8s1dkbfmg1tIpLpFIEUikukUgRSs4fNHQPcq+lYxeaOge5BDkGp6T71yk48anpXKQYXuijRvVb8byrXgFDWDbzvkP8xb/ip23uCjsZRa/veQNLs7NC23G2vLgCddxHFvO5TdmYFsETYmZi1ooF9WbJJJocpKB+kUl0uFAmlxcL0056Bxzk06RMvlUaTEIJT5VnOGeJAhb95X8j1YPnWM4UYqSV5iGXKxwIGuYkNI1O7+IoLHgNIWYaz/ABSEN6rda/MXqz27OTH62+8rM7H2oIWMimBbkeT4wIu83H0uU3bO0muic5pBBMYFEHcX3qOkIGuDIzQZPSYlxPVY1j3XzHK1v41rMyy3Adtsc47mktb0vyuefZGPUVp7QOxuStoawydU+5MtKfxOsT+o74Sgwm3h5EfeD4XLU9zRn7q88s7q9UcY+ay+3vofxj3FbHucsrBN55JD/NX9kGkpFJdIpAikUl0ikCKU2PcOgKLSlM3DoQMuGpXKThXKQcmke4BuYgAAeKBZANgE8gTPeuQlP0ikEZ0buVMSBwVhSKQUz5nDiUaTEq+fADvCiT7NB3IKN+IUd+ICsMTsojcqnE4Nw4kDuGx7GvaZGGRgOrcxbmFH+IbtaPqUiaLDYsiKCCCCR++WQm9BemY7yBWlm92qo5IiE07nQP7Y4L94LWYaQ4qU1mpjQzM7zWsbmJdv4/8A1Q7Z2G7DP73iWhslB1ROYazaiy2wOivmr3BzSRua+NzmuaQ5pHERuNHRWM08uIN4mnmq8YDdrpQFcZRds5wajyvAaDlAJceXTSz6wtQCkxwBopoAHIBScDEQAqTdxv6jvhKjhqej81w+yR7CgxW3vofxN/utr3Pm/uMXTIf/ANXhYrb30J6zf7re8B46wMHO1zvzSOP90F7SKSwEUgRSKS6RSBFJ9u4Juk4EHCEUl0ikCKRSXSKQIpFJdIpAikUl0ikDZampMK07wpNIpBT4jY4O5VeI2JzLWUuFqDG/sJHEuiOlrXYcHiUaXZwKDO0uhqs5tmkblFfh3DiQRiF0JZak0gxO3foT0t969G4JMrBYb7pp7Rf9153toeTPS33r0zg1HWEw4PFBF/TagsQF2koBdpAikUl0ikCKSgu0uIFgLtJTRoF2kCKRSXSKQIpFJdIpAikUl0ikCKRlS6RSBFIpLpFIEUikukUgbypt+HB4lIpFIK6XZ4KgzbMPEr+kUg822xwSxeQ1CS0uAztcxzNdxzNJW72dBkjYz6rGt/K0D+ybx2yWyPa8yPYW1TY2khxaQ7xqNbxXrVgxqDmVFJdIpAikUl0ikCKTZT9Jl29BIYNB0LtKvwMpMbCSScjTqT9UJ/OeU9qCTSKUbOeU9qM55T2oJNIpRs55T2oznlPagk0ilGznlPajOeU9qCTSKUbOeU9qM55T2oJNIpRs55T2oznlPagk0ilGznlPajOeU9qCTSKUbOeU9qM55T2oJNIpRs55T2oznlPagk5UUo2c8p7UZzyntQSaRSjZzyntRnPKe1BJpFKNnPKe1Gc8p7UEmlFfvPSu5zyntWQx+NkEsgEjwA925zvrHnQf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28575" y="-2079625"/>
            <a:ext cx="3505200" cy="4333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Основные причины сценического волнения</a:t>
            </a:r>
            <a:endParaRPr lang="ru-RU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7427168" cy="48269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Сам факт, что действия пианиста происходят в эпицентре внимания слушателей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Оценка выступлений ученика со стороны других людей, которые могут повысить или понизить его самооценку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Внушенная извне мысль о возможном провале, которая может развиться в опасное самовнушение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Неадекватно высокая или низкая оценка своих профессиональных качеств, повышенное чувство ответственности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7499176" cy="496855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Не доведенная до конца работа над произведением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Боязнь забыть нотный текст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Явления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перцептивной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установки перед выходом на сцену: «Я сейчас ничего не сыграю» и т.п.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Сознание того, что исполнитель не имеет права на ошибку. На сцене исправлять ошибки уже поздно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Физическая и эмоциональная усталость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Опосредованное воздействие родителей на излишнюю тревожность ребенка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Основные причины сценического волнения</a:t>
            </a:r>
            <a:endParaRPr lang="ru-RU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48880"/>
            <a:ext cx="7239000" cy="338437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	Не подавлять эмоционально-стрессовые состояния, возникающие у юного пианиста на сцене, а сделать волнение управляемым, изменить его деструктивную направленность и использовать заложенный в нем конструктивно-позитивный потенциал. 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259632" y="1340768"/>
            <a:ext cx="5544616" cy="1008112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848872" cy="12744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Сущностный  подход  к проблеме  волнения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Действия преподавателя по регулированию волнением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3968" y="4077072"/>
            <a:ext cx="3700264" cy="151216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</a:rPr>
              <a:t>Практически-операциональный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9512" y="4077072"/>
            <a:ext cx="3888432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>
            <a:normAutofit fontScale="925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Суггестивно-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психологический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(«психотерапевтический»)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907704" y="2060848"/>
            <a:ext cx="4176464" cy="136815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методологические</a:t>
            </a:r>
            <a:r>
              <a:rPr kumimoji="0" lang="ru-RU" sz="3600" b="0" i="0" u="none" strike="noStrike" kern="1200" cap="none" spc="0" normalizeH="0" noProof="0" dirty="0" smtClean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блоки</a:t>
            </a:r>
            <a:endParaRPr kumimoji="0" lang="ru-RU" sz="3600" b="0" i="0" u="none" strike="noStrike" kern="1200" cap="none" spc="0" normalizeH="0" baseline="0" noProof="0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251520" y="3448384"/>
            <a:ext cx="3700264" cy="1459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Стрелка углом вверх 14"/>
          <p:cNvSpPr/>
          <p:nvPr/>
        </p:nvSpPr>
        <p:spPr>
          <a:xfrm rot="10800000">
            <a:off x="755576" y="3068960"/>
            <a:ext cx="1152128" cy="936104"/>
          </a:xfrm>
          <a:prstGeom prst="bent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углом вверх 17"/>
          <p:cNvSpPr/>
          <p:nvPr/>
        </p:nvSpPr>
        <p:spPr>
          <a:xfrm rot="10800000" flipH="1">
            <a:off x="6084168" y="3068960"/>
            <a:ext cx="1152128" cy="936104"/>
          </a:xfrm>
          <a:prstGeom prst="bent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Стрелка вправо 27"/>
          <p:cNvSpPr/>
          <p:nvPr/>
        </p:nvSpPr>
        <p:spPr>
          <a:xfrm>
            <a:off x="395536" y="1628800"/>
            <a:ext cx="1296144" cy="460851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79208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Формирование психологической устойчивости в репетиционный период</a:t>
            </a:r>
            <a:endParaRPr lang="ru-RU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1700808"/>
            <a:ext cx="6264696" cy="43204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сосредоточения (концентрации) внимания 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 rot="16200000">
            <a:off x="-864604" y="3465004"/>
            <a:ext cx="2952328" cy="7200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4400" b="0" i="0" u="none" strike="noStrike" kern="1200" cap="none" spc="80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Метод</a:t>
            </a:r>
            <a:endParaRPr kumimoji="0" lang="ru-RU" sz="4400" b="0" i="0" u="none" strike="noStrike" kern="1200" cap="none" spc="800" normalizeH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691680" y="2204864"/>
            <a:ext cx="6264696" cy="432048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иррадиации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(распределения) внимания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691680" y="2708920"/>
            <a:ext cx="6264696" cy="432048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smtClean="0"/>
              <a:t>с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уггестии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lang="ru-RU" sz="2600" dirty="0" smtClean="0"/>
              <a:t>в</a:t>
            </a:r>
            <a:r>
              <a:rPr kumimoji="0" lang="ru-RU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нушения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691680" y="3212976"/>
            <a:ext cx="6264696" cy="4320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err="1" smtClean="0"/>
              <a:t>п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редварительного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обыгрывания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691680" y="3717032"/>
            <a:ext cx="6264696" cy="4320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smtClean="0"/>
              <a:t>ролевой подготовки (</a:t>
            </a:r>
            <a:r>
              <a:rPr lang="ru-RU" sz="2600" dirty="0" err="1" smtClean="0"/>
              <a:t>имаготерапии</a:t>
            </a:r>
            <a:r>
              <a:rPr lang="ru-RU" sz="2600" dirty="0" smtClean="0"/>
              <a:t>)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691680" y="4221088"/>
            <a:ext cx="6264696" cy="4320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smtClean="0"/>
              <a:t>игры перед воображаемой аудиторией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691680" y="4725144"/>
            <a:ext cx="6264696" cy="4320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smtClean="0"/>
              <a:t>м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едиативного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погружения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1691680" y="5229200"/>
            <a:ext cx="6264696" cy="4320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выявления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потенциальных ошибок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1691680" y="5733256"/>
            <a:ext cx="6264696" cy="4320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smtClean="0"/>
              <a:t>провокации ошибок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1691680" y="6237312"/>
            <a:ext cx="6264696" cy="4320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smtClean="0"/>
              <a:t>перспективного мышления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низ 6"/>
          <p:cNvSpPr/>
          <p:nvPr/>
        </p:nvSpPr>
        <p:spPr>
          <a:xfrm>
            <a:off x="1115616" y="2780928"/>
            <a:ext cx="6048672" cy="86409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15476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Факторы, повышающие эффективность решения проблемы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1844824"/>
            <a:ext cx="4176464" cy="5760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ru-RU" dirty="0" smtClean="0"/>
              <a:t>задача преподавателя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331640" y="2420888"/>
            <a:ext cx="5472608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ru-RU" sz="2600" dirty="0" smtClean="0">
                <a:solidFill>
                  <a:schemeClr val="tx1"/>
                </a:solidFill>
              </a:rPr>
              <a:t>м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етодические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83568" y="3717032"/>
            <a:ext cx="6984776" cy="25202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8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Pct val="100000"/>
              <a:buFont typeface="Trebuchet MS" pitchFamily="34" charset="0"/>
              <a:buChar char="•"/>
              <a:tabLst/>
              <a:defRPr/>
            </a:pPr>
            <a:r>
              <a:rPr lang="ru-RU" sz="2600" dirty="0" smtClean="0"/>
              <a:t>работать над закалкой воли ученика необходимо с той же настойчивостью, что и над развитием пианистических умений и навыков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Pct val="100000"/>
              <a:buFont typeface="Trebuchet MS" pitchFamily="34" charset="0"/>
              <a:buChar char="•"/>
              <a:tabLst/>
              <a:defRPr/>
            </a:pPr>
            <a:r>
              <a:rPr lang="ru-RU" sz="2600" dirty="0" smtClean="0"/>
              <a:t>не выпускать ученика не сцену с «сырым», недоработанным произведением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Pct val="100000"/>
              <a:buFont typeface="Trebuchet MS" pitchFamily="34" charset="0"/>
              <a:buChar char="•"/>
              <a:tabLst/>
              <a:defRPr/>
            </a:pPr>
            <a:r>
              <a:rPr lang="ru-RU" sz="2600" dirty="0" smtClean="0"/>
              <a:t>Рациональная организация режима дня должна входить в целостную структуру подготовки ученика к выступлению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Ø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6983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Заключительный этап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7455024" cy="115212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Заключительный этап состоит из двух составляющих: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день выступления</a:t>
            </a:r>
          </a:p>
          <a:p>
            <a:pPr lvl="1"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ru-RU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выступление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23528" y="3645024"/>
            <a:ext cx="7704856" cy="30243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4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ru-RU" sz="4500" dirty="0" err="1" smtClean="0">
                <a:solidFill>
                  <a:schemeClr val="tx1"/>
                </a:solidFill>
              </a:rPr>
              <a:t>п</a:t>
            </a:r>
            <a:r>
              <a:rPr lang="ru-RU" sz="4500" noProof="0" dirty="0" err="1" smtClean="0">
                <a:solidFill>
                  <a:schemeClr val="tx1"/>
                </a:solidFill>
              </a:rPr>
              <a:t>еред</a:t>
            </a:r>
            <a:r>
              <a:rPr lang="ru-RU" sz="4500" noProof="0" dirty="0" smtClean="0">
                <a:solidFill>
                  <a:schemeClr val="tx1"/>
                </a:solidFill>
              </a:rPr>
              <a:t> выходом из дома собираться, не торопясь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ru-RU" sz="4500" dirty="0" smtClean="0">
                <a:solidFill>
                  <a:schemeClr val="tx1"/>
                </a:solidFill>
              </a:rPr>
              <a:t>на дорогу предусмотреть время с запасом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ru-RU" sz="4500" dirty="0" smtClean="0">
                <a:solidFill>
                  <a:schemeClr val="tx1"/>
                </a:solidFill>
              </a:rPr>
              <a:t>м</a:t>
            </a:r>
            <a:r>
              <a:rPr lang="ru-RU" sz="4500" noProof="0" dirty="0" err="1" smtClean="0">
                <a:solidFill>
                  <a:schemeClr val="tx1"/>
                </a:solidFill>
              </a:rPr>
              <a:t>еньше</a:t>
            </a:r>
            <a:r>
              <a:rPr lang="ru-RU" sz="4500" noProof="0" dirty="0" smtClean="0">
                <a:solidFill>
                  <a:schemeClr val="tx1"/>
                </a:solidFill>
              </a:rPr>
              <a:t> разговаривать, избегать шумной компании (подход индивидуальный)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ru-RU" sz="4500" dirty="0" smtClean="0">
                <a:solidFill>
                  <a:schemeClr val="tx1"/>
                </a:solidFill>
              </a:rPr>
              <a:t>преподавателю важно контактировать с учеником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ru-RU" sz="4500" dirty="0" smtClean="0">
                <a:solidFill>
                  <a:schemeClr val="tx1"/>
                </a:solidFill>
              </a:rPr>
              <a:t>н</a:t>
            </a:r>
            <a:r>
              <a:rPr lang="ru-RU" sz="4500" noProof="0" dirty="0" smtClean="0">
                <a:solidFill>
                  <a:schemeClr val="tx1"/>
                </a:solidFill>
              </a:rPr>
              <a:t>е напоминать о разного рода деталях и частностях. </a:t>
            </a:r>
            <a:endParaRPr lang="ru-RU" sz="4500" dirty="0" smtClean="0">
              <a:solidFill>
                <a:schemeClr val="tx1"/>
              </a:solidFill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ru-RU" sz="4500" dirty="0" smtClean="0">
                <a:solidFill>
                  <a:schemeClr val="tx1"/>
                </a:solidFill>
              </a:rPr>
              <a:t>н</a:t>
            </a:r>
            <a:r>
              <a:rPr lang="ru-RU" sz="4500" noProof="0" dirty="0" smtClean="0">
                <a:solidFill>
                  <a:schemeClr val="tx1"/>
                </a:solidFill>
              </a:rPr>
              <a:t>е играть на полный желудок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  <a:tabLst/>
              <a:defRPr/>
            </a:pPr>
            <a:r>
              <a:rPr lang="ru-RU" sz="4500" dirty="0" smtClean="0">
                <a:solidFill>
                  <a:schemeClr val="tx1"/>
                </a:solidFill>
              </a:rPr>
              <a:t>если играть, то немного, а лучше не подходить к роялю</a:t>
            </a:r>
            <a:endParaRPr lang="ru-RU" sz="4500" noProof="0" dirty="0" smtClean="0">
              <a:solidFill>
                <a:schemeClr val="tx1"/>
              </a:solidFill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itchFamily="34" charset="0"/>
              <a:buChar char="•"/>
              <a:tabLst/>
              <a:defRPr/>
            </a:pPr>
            <a:endParaRPr lang="ru-RU" sz="2600" noProof="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lang="ru-RU" sz="2600" noProof="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noProof="0" dirty="0" smtClean="0"/>
              <a:t> </a:t>
            </a: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971600" y="2852936"/>
            <a:ext cx="6048672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835696" y="2204864"/>
            <a:ext cx="4176464" cy="504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err="1" smtClean="0"/>
              <a:t>д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ень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выступления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187624" y="2708920"/>
            <a:ext cx="547260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ru-RU" sz="2600" dirty="0" smtClean="0">
                <a:solidFill>
                  <a:schemeClr val="tx1"/>
                </a:solidFill>
              </a:rPr>
              <a:t>м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етодические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92896"/>
            <a:ext cx="7200800" cy="403244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ru-RU" sz="2700" dirty="0" smtClean="0"/>
              <a:t>если репетировать, то не учить и не повторять программу</a:t>
            </a:r>
          </a:p>
          <a:p>
            <a:r>
              <a:rPr lang="ru-RU" sz="2700" dirty="0" smtClean="0"/>
              <a:t>разыгрываться в умеренном темпе, с приглушенными эмоциями</a:t>
            </a:r>
          </a:p>
          <a:p>
            <a:r>
              <a:rPr lang="ru-RU" sz="2700" dirty="0" smtClean="0"/>
              <a:t>разыгрываться на произведениях, которые еще в работе</a:t>
            </a:r>
          </a:p>
          <a:p>
            <a:r>
              <a:rPr lang="ru-RU" sz="2700" dirty="0" smtClean="0"/>
              <a:t>преподавателю позаботиться о высоте сиденья, освещении</a:t>
            </a:r>
          </a:p>
          <a:p>
            <a:r>
              <a:rPr lang="ru-RU" sz="2700" dirty="0" smtClean="0"/>
              <a:t>обувь и одежда должны быть удобными</a:t>
            </a:r>
          </a:p>
          <a:p>
            <a:r>
              <a:rPr lang="ru-RU" sz="2700" dirty="0" smtClean="0"/>
              <a:t>мысли о волнении должны изгоняться, а разговоры – пресекаться</a:t>
            </a:r>
          </a:p>
          <a:p>
            <a:r>
              <a:rPr lang="ru-RU" sz="2700" dirty="0" smtClean="0"/>
              <a:t>внушить ученику уверенность в себя: программа выучена и подготовлена, он играет с удовольствием и хочет поделиться этим с публикой</a:t>
            </a:r>
          </a:p>
          <a:p>
            <a:r>
              <a:rPr lang="ru-RU" sz="2700" dirty="0" smtClean="0"/>
              <a:t>выходить на сцену с установкой на успех – верой в себя, в удачу и победу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6983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Заключительный этап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971600" y="1700808"/>
            <a:ext cx="6048672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835696" y="1052736"/>
            <a:ext cx="4176464" cy="504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err="1" smtClean="0"/>
              <a:t>д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ень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выступления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187624" y="1556792"/>
            <a:ext cx="547260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ru-RU" sz="2600" dirty="0" smtClean="0">
                <a:solidFill>
                  <a:schemeClr val="tx1"/>
                </a:solidFill>
              </a:rPr>
              <a:t>м</a:t>
            </a:r>
            <a:r>
              <a:rPr kumimoji="0" lang="ru-RU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етодические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67544" y="2492896"/>
            <a:ext cx="7200800" cy="403244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выходя на сцену и уходя с нее, никогда не торопиться</a:t>
            </a:r>
          </a:p>
          <a:p>
            <a:r>
              <a:rPr lang="ru-RU" dirty="0" smtClean="0"/>
              <a:t>передвигаться по сцене с приподнятым подбородком, с переносом центра тяжести вперед</a:t>
            </a:r>
          </a:p>
          <a:p>
            <a:r>
              <a:rPr lang="ru-RU" dirty="0" smtClean="0"/>
              <a:t>на сцене проверить сиденье, переждать шум в зале</a:t>
            </a:r>
          </a:p>
          <a:p>
            <a:r>
              <a:rPr lang="ru-RU" dirty="0" smtClean="0"/>
              <a:t>войти в образную атмосферу произведения</a:t>
            </a:r>
          </a:p>
          <a:p>
            <a:r>
              <a:rPr lang="ru-RU" dirty="0" smtClean="0"/>
              <a:t>быть в образе на протяжении всего выступления </a:t>
            </a:r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6983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Заключительный этап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971600" y="1700808"/>
            <a:ext cx="6048672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835696" y="1052736"/>
            <a:ext cx="4176464" cy="504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>
            <a:normAutofit fontScale="850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выступление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187624" y="1556792"/>
            <a:ext cx="547260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м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етодические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67544" y="2492896"/>
            <a:ext cx="7200800" cy="37444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вести себя собранно, но не скованно, свободно, но не развязно</a:t>
            </a:r>
          </a:p>
          <a:p>
            <a:r>
              <a:rPr lang="ru-RU" sz="2400" dirty="0" smtClean="0"/>
              <a:t>не разглядывать публику в зале</a:t>
            </a:r>
          </a:p>
          <a:p>
            <a:r>
              <a:rPr lang="ru-RU" sz="2400" dirty="0" smtClean="0"/>
              <a:t>если выступление не удалость, преподавателю не устраивать «разнос» ученику</a:t>
            </a:r>
          </a:p>
          <a:p>
            <a:r>
              <a:rPr lang="ru-RU" sz="2400" dirty="0" smtClean="0"/>
              <a:t>не забывать, что критика должна быть конструктивной и позитивной, определяться ее целесообразностью</a:t>
            </a:r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6983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Заключительный этап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971600" y="1700808"/>
            <a:ext cx="6048672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835696" y="1052736"/>
            <a:ext cx="4176464" cy="504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>
            <a:normAutofit fontScale="92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выступление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1187624" y="1556792"/>
            <a:ext cx="547260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м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етодические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рекомендации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626328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Оглавление</a:t>
            </a:r>
            <a:endParaRPr lang="ru-RU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7772400" cy="446449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3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</a:t>
            </a:r>
            <a:r>
              <a:rPr lang="en-US" sz="3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ru-RU" sz="35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Роль и место сценического волнения в общей структуре публичного выступления юного пианиста по классу фортепиано детской музыкальной школы (ДМШ)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1.1. Основные слагаемые оптимальной концертной 	готовности. Психологическая природа, виды и 	формы проявления деструктивного 	сценического волнения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2.2. Основные детерминанты и признаки 	сценического волнения. Их влияние на 	качество выступления музыканта-исполнителя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764704"/>
            <a:ext cx="7772400" cy="576064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Введение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низ 4"/>
          <p:cNvSpPr/>
          <p:nvPr/>
        </p:nvSpPr>
        <p:spPr>
          <a:xfrm>
            <a:off x="1619672" y="1340768"/>
            <a:ext cx="4896544" cy="64807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239000" cy="698336"/>
          </a:xfrm>
        </p:spPr>
        <p:txBody>
          <a:bodyPr/>
          <a:lstStyle/>
          <a:p>
            <a:pPr algn="ctr"/>
            <a:r>
              <a:rPr lang="ru-RU" spc="300" dirty="0" smtClean="0">
                <a:solidFill>
                  <a:schemeClr val="accent4">
                    <a:lumMod val="50000"/>
                  </a:schemeClr>
                </a:solidFill>
              </a:rPr>
              <a:t>Заключение</a:t>
            </a:r>
            <a:endParaRPr lang="ru-RU" spc="3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88840"/>
            <a:ext cx="7560840" cy="45365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100" dirty="0" smtClean="0"/>
              <a:t>точка зрения о невозможности противостоять сценическому волнению не имеет под собой оснований</a:t>
            </a:r>
          </a:p>
          <a:p>
            <a:r>
              <a:rPr lang="ru-RU" sz="2100" dirty="0" smtClean="0"/>
              <a:t>при достаточной компетенции преподавателя негативные формы волнения вполне преодолимы</a:t>
            </a:r>
          </a:p>
          <a:p>
            <a:r>
              <a:rPr lang="ru-RU" sz="2100" dirty="0" smtClean="0"/>
              <a:t>не выпускать ученика на сцену с «сырым» произведением</a:t>
            </a:r>
          </a:p>
          <a:p>
            <a:r>
              <a:rPr lang="ru-RU" sz="2100" dirty="0" smtClean="0"/>
              <a:t>каждый исполнитель должен выбрать свой собственный, проверенный временем способ подготовки к выступлению</a:t>
            </a:r>
          </a:p>
          <a:p>
            <a:r>
              <a:rPr lang="ru-RU" sz="2100" dirty="0" smtClean="0"/>
              <a:t>формирование значимых психологических качеств является одним из неиспользованных резервов оптимизации подготовки юного пианиста к публичному выступлению</a:t>
            </a:r>
            <a:endParaRPr lang="ru-RU" sz="21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699792" y="908720"/>
            <a:ext cx="2664296" cy="6480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выводы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6983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Литература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Clr>
                <a:schemeClr val="bg2">
                  <a:lumMod val="10000"/>
                </a:schemeClr>
              </a:buClr>
              <a:buSzPct val="100000"/>
              <a:buFont typeface="+mj-lt"/>
              <a:buAutoNum type="arabicPeriod"/>
            </a:pPr>
            <a:r>
              <a:rPr lang="ru-RU" sz="1800" dirty="0" smtClean="0"/>
              <a:t>Алексеев А.Д. Методика обучения игре на фортепиано. Изд. 2-е, доп., М.: Музыка, 1971.</a:t>
            </a:r>
          </a:p>
          <a:p>
            <a:pPr marL="514350" indent="-514350">
              <a:buClr>
                <a:schemeClr val="bg2">
                  <a:lumMod val="10000"/>
                </a:schemeClr>
              </a:buClr>
              <a:buSzPct val="100000"/>
              <a:buFont typeface="+mj-lt"/>
              <a:buAutoNum type="arabicPeriod"/>
            </a:pPr>
            <a:r>
              <a:rPr lang="ru-RU" sz="1800" dirty="0" err="1" smtClean="0"/>
              <a:t>Баренбойм</a:t>
            </a:r>
            <a:r>
              <a:rPr lang="ru-RU" sz="1800" dirty="0" smtClean="0"/>
              <a:t> Л.А. Музыкальная педагогика и исполнительство. Л.: Музыка, 1974.</a:t>
            </a:r>
          </a:p>
          <a:p>
            <a:pPr marL="514350" indent="-514350">
              <a:buClr>
                <a:schemeClr val="bg2">
                  <a:lumMod val="10000"/>
                </a:schemeClr>
              </a:buClr>
              <a:buSzPct val="100000"/>
              <a:buFont typeface="+mj-lt"/>
              <a:buAutoNum type="arabicPeriod"/>
            </a:pPr>
            <a:r>
              <a:rPr lang="ru-RU" sz="1800" dirty="0" smtClean="0"/>
              <a:t>Коган Г.М. Работа пианиста. – 3 изд., доп. – М.: Музыка, 1979.</a:t>
            </a:r>
          </a:p>
          <a:p>
            <a:pPr marL="514350" indent="-514350">
              <a:buClr>
                <a:schemeClr val="bg2">
                  <a:lumMod val="10000"/>
                </a:schemeClr>
              </a:buClr>
              <a:buSzPct val="100000"/>
              <a:buFont typeface="+mj-lt"/>
              <a:buAutoNum type="arabicPeriod"/>
            </a:pPr>
            <a:r>
              <a:rPr lang="ru-RU" sz="1800" dirty="0" smtClean="0"/>
              <a:t>Коган Г.М. У врат мастерства: Психологические предпосылки пианистической работы. М.: Сов. композитор, 1961.</a:t>
            </a:r>
          </a:p>
          <a:p>
            <a:pPr marL="514350" indent="-514350">
              <a:buClr>
                <a:schemeClr val="bg2">
                  <a:lumMod val="10000"/>
                </a:schemeClr>
              </a:buClr>
              <a:buSzPct val="100000"/>
              <a:buFont typeface="+mj-lt"/>
              <a:buAutoNum type="arabicPeriod"/>
            </a:pPr>
            <a:r>
              <a:rPr lang="ru-RU" sz="1800" dirty="0" err="1" smtClean="0"/>
              <a:t>Мильштейн</a:t>
            </a:r>
            <a:r>
              <a:rPr lang="ru-RU" sz="1800" dirty="0" smtClean="0"/>
              <a:t> Я.И. Вопросы теории и истории исполнительства: Сб. статей. – М.: Сов. композитор, 1983.</a:t>
            </a:r>
          </a:p>
          <a:p>
            <a:pPr marL="514350" indent="-514350">
              <a:buClr>
                <a:schemeClr val="bg2">
                  <a:lumMod val="10000"/>
                </a:schemeClr>
              </a:buClr>
              <a:buSzPct val="100000"/>
              <a:buFont typeface="+mj-lt"/>
              <a:buAutoNum type="arabicPeriod"/>
            </a:pPr>
            <a:r>
              <a:rPr lang="ru-RU" sz="1800" dirty="0" smtClean="0"/>
              <a:t>Нейгауз Г.Г. Об искусстве фортепианной игры: Записки педагога. 5-е изд. – М.: Музыка, 1988.</a:t>
            </a:r>
          </a:p>
          <a:p>
            <a:pPr marL="514350" indent="-514350">
              <a:buClr>
                <a:schemeClr val="bg2">
                  <a:lumMod val="10000"/>
                </a:schemeClr>
              </a:buClr>
              <a:buSzPct val="100000"/>
              <a:buFont typeface="+mj-lt"/>
              <a:buAutoNum type="arabicPeriod"/>
            </a:pPr>
            <a:r>
              <a:rPr lang="ru-RU" sz="1800" dirty="0" smtClean="0"/>
              <a:t>Петрушин В.И. // Музыкальная психология и психотерапия. – 2009. №3. </a:t>
            </a:r>
            <a:r>
              <a:rPr lang="ru-RU" sz="1800" smtClean="0"/>
              <a:t>С. </a:t>
            </a:r>
            <a:r>
              <a:rPr lang="ru-RU" sz="1800" dirty="0" smtClean="0"/>
              <a:t>66-86</a:t>
            </a:r>
          </a:p>
          <a:p>
            <a:pPr marL="514350" indent="-514350">
              <a:buClr>
                <a:schemeClr val="bg2">
                  <a:lumMod val="10000"/>
                </a:schemeClr>
              </a:buClr>
              <a:buSzPct val="100000"/>
              <a:buFont typeface="+mj-lt"/>
              <a:buAutoNum type="arabicPeriod"/>
            </a:pPr>
            <a:r>
              <a:rPr lang="ru-RU" sz="1800" dirty="0" err="1" smtClean="0"/>
              <a:t>Савшинский</a:t>
            </a:r>
            <a:r>
              <a:rPr lang="ru-RU" sz="1800" dirty="0" smtClean="0"/>
              <a:t> С.И. Работа пианиста над музыкальным произведением. М.-Л.: Музыка, 1964.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7776864" cy="60486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4600" b="1" dirty="0" smtClean="0"/>
              <a:t>Глава </a:t>
            </a:r>
            <a:r>
              <a:rPr lang="en-US" sz="4600" b="1" dirty="0" smtClean="0"/>
              <a:t>II</a:t>
            </a:r>
            <a:r>
              <a:rPr lang="ru-RU" sz="4600" b="1" dirty="0" smtClean="0"/>
              <a:t>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sz="2900" dirty="0" smtClean="0"/>
              <a:t>Психолого-педагогические аспекты оптимизации нервно-психических состояний ученика класса фортепиано в ходе подготовки к публичному выступлению</a:t>
            </a:r>
          </a:p>
          <a:p>
            <a:pPr>
              <a:buNone/>
            </a:pPr>
            <a:r>
              <a:rPr lang="ru-RU" sz="2900" dirty="0" smtClean="0"/>
              <a:t>	2.1. Основные методы и приемы формирования 	психологической устойчивости у ученика в 	репетиционный период подготовки к 	публичному выступлению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sz="2800" dirty="0" smtClean="0"/>
              <a:t>2.2. Особенности психолого-педагогической 	подготовки ученика на заключительном этапе     </a:t>
            </a:r>
          </a:p>
          <a:p>
            <a:pPr>
              <a:buNone/>
            </a:pPr>
            <a:r>
              <a:rPr lang="ru-RU" sz="2800" dirty="0" smtClean="0"/>
              <a:t>           концертной деятельности</a:t>
            </a:r>
          </a:p>
          <a:p>
            <a:pPr>
              <a:buNone/>
            </a:pPr>
            <a:endParaRPr lang="ru-RU" sz="3800" b="1" dirty="0" smtClean="0"/>
          </a:p>
          <a:p>
            <a:pPr>
              <a:buNone/>
            </a:pPr>
            <a:r>
              <a:rPr lang="ru-RU" sz="3600" b="1" dirty="0" smtClean="0"/>
              <a:t>Заключение</a:t>
            </a:r>
          </a:p>
          <a:p>
            <a:pPr>
              <a:buNone/>
            </a:pP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Список использованной и рекомендуемой </a:t>
            </a:r>
          </a:p>
          <a:p>
            <a:pPr>
              <a:buNone/>
            </a:pPr>
            <a:r>
              <a:rPr lang="ru-RU" sz="3600" b="1" dirty="0" smtClean="0"/>
              <a:t>литературы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864096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Введение</a:t>
            </a:r>
            <a:endParaRPr lang="ru-RU" sz="60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rot="16200000">
            <a:off x="1709682" y="3410998"/>
            <a:ext cx="5472608" cy="90010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5800" b="1" dirty="0" smtClean="0">
                <a:solidFill>
                  <a:schemeClr val="tx2">
                    <a:lumMod val="50000"/>
                  </a:schemeClr>
                </a:solidFill>
              </a:rPr>
              <a:t>Актуальность</a:t>
            </a:r>
            <a:endParaRPr lang="ru-RU" sz="5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268760"/>
            <a:ext cx="3456384" cy="23762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pc="-15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Существующим противоречием между практикой профессионально-технической подготовки ученика к публичному выступлению и недостаточной психологической составляющей этой подготовки</a:t>
            </a:r>
            <a:endParaRPr lang="ru-RU" spc="-15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789040"/>
            <a:ext cx="3456384" cy="26642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pc="-15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Существованием различных точек зрения на проблему:</a:t>
            </a:r>
          </a:p>
          <a:p>
            <a:pPr algn="ctr">
              <a:buFont typeface="Arial" pitchFamily="34" charset="0"/>
              <a:buChar char="•"/>
            </a:pPr>
            <a:r>
              <a:rPr lang="ru-RU" spc="-15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Противостояние сценическому волнению практически невозможно</a:t>
            </a:r>
          </a:p>
          <a:p>
            <a:pPr algn="ctr">
              <a:buFont typeface="Arial" pitchFamily="34" charset="0"/>
              <a:buChar char="•"/>
            </a:pPr>
            <a:r>
              <a:rPr lang="ru-RU" spc="-15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 необходимой компетенции преподавателя и соответствующей направленности его действий – вполне возможно</a:t>
            </a:r>
            <a:endParaRPr lang="ru-RU" spc="-15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92080" y="980728"/>
            <a:ext cx="3600400" cy="16561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Существующим противоречием между высоким уровнем сценического волнения при публичном выступлении ученика и степенью изученности этой проблемы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92080" y="4437112"/>
            <a:ext cx="3600400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Методические рекомендации преподавателя по вопросам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саморегуляции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ученика, как правило, основаны на его субъективных ощущениях, часто без учета индивидуальных особенностей учащегося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92080" y="2780928"/>
            <a:ext cx="3600400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Нет детально разработанного раздела методики в программе курса ДМШ по подготовке учащихся к публичному выступлению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4860032" y="1988840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860032" y="3645024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7" idx="1"/>
          </p:cNvCxnSpPr>
          <p:nvPr/>
        </p:nvCxnSpPr>
        <p:spPr>
          <a:xfrm>
            <a:off x="4860032" y="5517232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10800000">
            <a:off x="3635896" y="234888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10800000">
            <a:off x="3635896" y="522920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136904" cy="114300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методической разработки</a:t>
            </a:r>
            <a:endParaRPr lang="ru-RU" sz="48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88840"/>
            <a:ext cx="7772400" cy="352839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Проанализировать методологию психологической адаптации ученика класса фортепиано ДМШ к публичному выступлению; уточнить роль и место преподавателя в этом процессе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7527032" cy="484632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Показать основные виды и формы деструктивного сценического волнения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Определить психологическую природу, основные детерминанты и признаки сценического волнения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Раскрыть основные факторы по оптимизации нервно-психических состояний учащихся в ходе репетиционной и концертной деятельности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Вооружить преподавателя и ученика психолого-дидактическим инструментарием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</a:rPr>
              <a:t>саморегуляции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и самоконтроля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Показать, что фатализм в отношении сценического волнения неправомерен. Попытки решить проблему – отнюдь не бесперспективны</a:t>
            </a:r>
          </a:p>
          <a:p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899592" y="908720"/>
            <a:ext cx="6480720" cy="720080"/>
          </a:xfrm>
          <a:prstGeom prst="downArrow">
            <a:avLst>
              <a:gd name="adj1" fmla="val 40480"/>
              <a:gd name="adj2" fmla="val 4694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200800" cy="85010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методической разработки</a:t>
            </a:r>
            <a:endParaRPr lang="ru-RU" sz="44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36912"/>
            <a:ext cx="7848872" cy="36004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Физическая подготовка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Умственная подготовка</a:t>
            </a: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Эмоциональная подготовка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Два последних компонента ОКГ представляют собой собственно психологическую подготовку, основывающуюся на хорошем самочувствие музыканта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331640" y="1412776"/>
            <a:ext cx="5904656" cy="122413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77152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Слагаемые оптимальной концертной готовности (ОКГ)</a:t>
            </a:r>
            <a:endParaRPr lang="ru-RU" sz="4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7920880" cy="63894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Концертная лихорадка и апатия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7383016" cy="1027496"/>
          </a:xfr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ОКГ противостоят концертная лихорадка и апатия</a:t>
            </a:r>
            <a:endParaRPr lang="ru-RU" sz="28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95536" y="2132856"/>
            <a:ext cx="7416824" cy="14401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Концертная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лихорадка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Характеризуется тем, что нарастающее волнение перестает уравновешиваться усиливающимся процессом торможения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95536" y="5085184"/>
            <a:ext cx="7560840" cy="115212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Болезненная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тревожность, страх, </a:t>
            </a: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</a:rPr>
              <a:t>тряска рук и дрожание ног, боязнь выходить на сцену.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</a:rPr>
              <a:t>В игре появляется суетливость и торопливость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043608" y="4437112"/>
            <a:ext cx="6192688" cy="576064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979712" y="3861048"/>
            <a:ext cx="432048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Формы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проявления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7239000" cy="1728192"/>
          </a:xfr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Апатия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Характеризуется тем, что у ученика наступает полное безразличие к тому, что с ним может произойти в данный момент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7504" y="188640"/>
            <a:ext cx="7992888" cy="638944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Концертная лихорадка и апатия</a:t>
            </a:r>
            <a:endParaRPr kumimoji="0" lang="ru-RU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67544" y="4509120"/>
            <a:ext cx="7416824" cy="1728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Вялость и сонливость, замыкание в себе. Психические состояния могут трансформироваться в подавленное состояние духа, безволие, неверие в свои силы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259632" y="3789040"/>
            <a:ext cx="5616624" cy="64807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907704" y="3356992"/>
            <a:ext cx="432048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Формы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проявления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445</TotalTime>
  <Words>1026</Words>
  <Application>Microsoft Office PowerPoint</Application>
  <PresentationFormat>Экран (4:3)</PresentationFormat>
  <Paragraphs>150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Методическая разработка  «Психологические аспекты подготовки ученика класса фортепиано детской музыкальной школы к публичному выступлению»</vt:lpstr>
      <vt:lpstr>Оглавление</vt:lpstr>
      <vt:lpstr>Слайд 3</vt:lpstr>
      <vt:lpstr>Введение</vt:lpstr>
      <vt:lpstr>Цель методической разработки</vt:lpstr>
      <vt:lpstr>Задачи методической разработки</vt:lpstr>
      <vt:lpstr>Слагаемые оптимальной концертной готовности (ОКГ)</vt:lpstr>
      <vt:lpstr>Концертная лихорадка и апатия</vt:lpstr>
      <vt:lpstr>Слайд 9</vt:lpstr>
      <vt:lpstr>Основные причины сценического волнения</vt:lpstr>
      <vt:lpstr>Основные причины сценического волнения</vt:lpstr>
      <vt:lpstr>Сущностный  подход  к проблеме  волнения</vt:lpstr>
      <vt:lpstr>Действия преподавателя по регулированию волнением</vt:lpstr>
      <vt:lpstr>Формирование психологической устойчивости в репетиционный период</vt:lpstr>
      <vt:lpstr>Факторы, повышающие эффективность решения проблемы</vt:lpstr>
      <vt:lpstr>Заключительный этап</vt:lpstr>
      <vt:lpstr>Заключительный этап</vt:lpstr>
      <vt:lpstr>Заключительный этап</vt:lpstr>
      <vt:lpstr>Заключительный этап</vt:lpstr>
      <vt:lpstr>Заключение</vt:lpstr>
      <vt:lpstr>Литература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Методическая разработка  «Психологическая аспекты подготовки ученика класса фортепиано детской музыкальной школы к публичному выступлению</dc:title>
  <dc:creator>Ринат</dc:creator>
  <cp:lastModifiedBy>Ринат</cp:lastModifiedBy>
  <cp:revision>44</cp:revision>
  <dcterms:created xsi:type="dcterms:W3CDTF">2013-12-16T12:47:37Z</dcterms:created>
  <dcterms:modified xsi:type="dcterms:W3CDTF">2014-01-13T08:16:39Z</dcterms:modified>
</cp:coreProperties>
</file>