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8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832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D7505-4668-472C-AF2A-E3EE1756A65E}" type="datetimeFigureOut">
              <a:rPr lang="ru-RU" smtClean="0"/>
              <a:t>03.01.2013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C2F94-DAB9-41D3-892B-DB6888EF2A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2F94-DAB9-41D3-892B-DB6888EF2A2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2F94-DAB9-41D3-892B-DB6888EF2A21}" type="slidenum">
              <a:rPr lang="ru-RU" smtClean="0"/>
              <a:t>27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851648" cy="35719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МОУДОД «</a:t>
            </a:r>
            <a:r>
              <a:rPr lang="ru-RU" sz="2400" dirty="0" err="1" smtClean="0">
                <a:solidFill>
                  <a:schemeClr val="tx1"/>
                </a:solidFill>
              </a:rPr>
              <a:t>Красногорская</a:t>
            </a:r>
            <a:r>
              <a:rPr lang="ru-RU" sz="2400" dirty="0" smtClean="0">
                <a:solidFill>
                  <a:schemeClr val="tx1"/>
                </a:solidFill>
              </a:rPr>
              <a:t> детская </a:t>
            </a:r>
            <a:r>
              <a:rPr lang="ru-RU" sz="2400" dirty="0" err="1" smtClean="0">
                <a:solidFill>
                  <a:schemeClr val="tx1"/>
                </a:solidFill>
              </a:rPr>
              <a:t>музыкальшая</a:t>
            </a:r>
            <a:r>
              <a:rPr lang="ru-RU" sz="2400" dirty="0" smtClean="0">
                <a:solidFill>
                  <a:schemeClr val="tx1"/>
                </a:solidFill>
              </a:rPr>
              <a:t> школа»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9144000" cy="107157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Методическая работа</a:t>
            </a:r>
          </a:p>
          <a:p>
            <a:pPr algn="ctr"/>
            <a:r>
              <a:rPr lang="ru-RU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«Урок – как основное звено педагогического процесса в исполнительском классе фортепиано детской музыкальной школы» </a:t>
            </a:r>
            <a:endParaRPr lang="ru-RU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42910" y="5643578"/>
            <a:ext cx="7929618" cy="2393137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Автор: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преподаватель высшей категории </a:t>
            </a:r>
            <a:r>
              <a:rPr kumimoji="0" lang="ru-RU" b="1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Еникеева</a:t>
            </a:r>
            <a:r>
              <a:rPr kumimoji="0" lang="ru-RU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Раиса </a:t>
            </a:r>
            <a:r>
              <a:rPr kumimoji="0" lang="ru-RU" b="1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Асхатовна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преподаватель по классу фортепиано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571472" y="6429396"/>
            <a:ext cx="7854696" cy="1500198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Красногорск - 2012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38" name="Picture 14" descr="C:\Users\Dina\AppData\Local\Microsoft\Windows\Temporary Internet Files\Content.IE5\21UQ7PF1\MC90035162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071678"/>
            <a:ext cx="3075972" cy="3429000"/>
          </a:xfrm>
          <a:prstGeom prst="rect">
            <a:avLst/>
          </a:prstGeom>
          <a:noFill/>
        </p:spPr>
      </p:pic>
      <p:sp>
        <p:nvSpPr>
          <p:cNvPr id="30" name="Содержимое 2"/>
          <p:cNvSpPr txBox="1">
            <a:spLocks/>
          </p:cNvSpPr>
          <p:nvPr/>
        </p:nvSpPr>
        <p:spPr>
          <a:xfrm>
            <a:off x="1000100" y="2857496"/>
            <a:ext cx="3286148" cy="2500330"/>
          </a:xfrm>
          <a:prstGeom prst="rect">
            <a:avLst/>
          </a:prstGeom>
          <a:noFill/>
          <a:ln w="38100">
            <a:solidFill>
              <a:srgbClr val="FFCCFF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 fontScale="625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>
                <a:solidFill>
                  <a:schemeClr val="bg1"/>
                </a:solidFill>
              </a:rPr>
              <a:t>	</a:t>
            </a:r>
          </a:p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>
                <a:solidFill>
                  <a:schemeClr val="bg1"/>
                </a:solidFill>
              </a:rPr>
              <a:t>	</a:t>
            </a:r>
            <a:r>
              <a:rPr lang="ru-RU" sz="2600" dirty="0" smtClean="0">
                <a:solidFill>
                  <a:schemeClr val="bg1"/>
                </a:solidFill>
              </a:rPr>
              <a:t>Любите и изучайте великое искусство музыки. Оно откроет вам целый мир высоких чувств, страстей, мыслей. Оно сделает вас духовно богаче, чище, современнее. Вы увидите жизнь в иных тонах и красотах.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>
                <a:solidFill>
                  <a:schemeClr val="bg1"/>
                </a:solidFill>
              </a:rPr>
              <a:t>	</a:t>
            </a:r>
            <a:r>
              <a:rPr lang="ru-RU" sz="2600" dirty="0" smtClean="0">
                <a:solidFill>
                  <a:schemeClr val="bg1"/>
                </a:solidFill>
              </a:rPr>
              <a:t>	Д.Д.Шостакович 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трелка вправо 15"/>
          <p:cNvSpPr/>
          <p:nvPr/>
        </p:nvSpPr>
        <p:spPr>
          <a:xfrm>
            <a:off x="714348" y="1285860"/>
            <a:ext cx="1000132" cy="535785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183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урока на основе современных образовательных технологий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6200000">
            <a:off x="-1678825" y="3607595"/>
            <a:ext cx="4643470" cy="71438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 структуры урока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85918" y="1285860"/>
            <a:ext cx="7143800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Цели, задачи темы учебного материала: дидактические (образовательные),</a:t>
            </a:r>
            <a:r>
              <a:rPr kumimoji="0" lang="ru-RU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воспитательные, развивающие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785918" y="1928802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Требования к целям и задачам урока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785918" y="2357430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Требования к содержанию учебного материала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785918" y="2786058"/>
            <a:ext cx="7143800" cy="6429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Возможность гибкого использования предложенных этапов (звеньев, элементов) урока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785918" y="3500438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Основные методы обучения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785918" y="4000504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Формы организации познавательной деятельности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учеников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785918" y="4500570"/>
            <a:ext cx="7143800" cy="4286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Необходимые умения преподавателя для управления УПД ученика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785918" y="5072074"/>
            <a:ext cx="7143800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Использование конкретных объектов оценки для определения качества реального результата и результативности</a:t>
            </a:r>
            <a:r>
              <a:rPr kumimoji="0" lang="ru-RU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уроках 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785918" y="5786454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Определение степени </a:t>
            </a:r>
            <a:r>
              <a:rPr kumimoji="0" lang="ru-RU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обученности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ученика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1785918" y="6286520"/>
            <a:ext cx="7143800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Самоанализ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урока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35719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урока на основе современных образовательных технологий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 rot="16200000">
            <a:off x="-1393073" y="3321843"/>
            <a:ext cx="4572032" cy="78581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 психологического анализа урока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57356" y="1428736"/>
            <a:ext cx="671517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75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/>
              <a:t>	</a:t>
            </a:r>
            <a:r>
              <a:rPr lang="ru-RU" sz="2400" dirty="0" smtClean="0"/>
              <a:t>Психолого-педагогические цели и задачи урока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857356" y="1928802"/>
            <a:ext cx="6715172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Учет</a:t>
            </a:r>
            <a:r>
              <a:rPr kumimoji="0" lang="ru-RU" sz="29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психических особенностей ученика при подготовки урока. Учет уровня организованности, подготовленности учащегося, его отношения к учебе</a:t>
            </a:r>
            <a:endParaRPr kumimoji="0" lang="ru-RU" sz="2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57356" y="2928934"/>
            <a:ext cx="6715172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Психологические</a:t>
            </a:r>
            <a:r>
              <a:rPr kumimoji="0" lang="ru-RU" sz="2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аспекты формирования на уроке ценностных качеств</a:t>
            </a:r>
            <a:endParaRPr kumimoji="0" lang="ru-RU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857356" y="3714752"/>
            <a:ext cx="6715172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Активизация</a:t>
            </a:r>
            <a:r>
              <a:rPr kumimoji="0" lang="ru-RU" sz="20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познавательной деятельности учащегося оценивается по развитию его способностей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857356" y="4786322"/>
            <a:ext cx="6715172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/>
              <a:t>	</a:t>
            </a:r>
            <a:r>
              <a:rPr lang="ru-RU" sz="2000" dirty="0" smtClean="0"/>
              <a:t>Деятельность и личность ученика на уроке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57356" y="5429264"/>
            <a:ext cx="671517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Характер</a:t>
            </a:r>
            <a:r>
              <a:rPr kumimoji="0" lang="ru-RU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личности и деятельности преподавателя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Прямая со стрелкой 11"/>
          <p:cNvCxnSpPr>
            <a:stCxn id="4" idx="2"/>
            <a:endCxn id="5" idx="1"/>
          </p:cNvCxnSpPr>
          <p:nvPr/>
        </p:nvCxnSpPr>
        <p:spPr>
          <a:xfrm flipV="1">
            <a:off x="1285852" y="1607331"/>
            <a:ext cx="571504" cy="2107421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6" idx="1"/>
          </p:cNvCxnSpPr>
          <p:nvPr/>
        </p:nvCxnSpPr>
        <p:spPr>
          <a:xfrm flipV="1">
            <a:off x="1285852" y="2357430"/>
            <a:ext cx="571504" cy="1357322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7" idx="1"/>
          </p:cNvCxnSpPr>
          <p:nvPr/>
        </p:nvCxnSpPr>
        <p:spPr>
          <a:xfrm flipV="1">
            <a:off x="1285852" y="3250405"/>
            <a:ext cx="571504" cy="464347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  <a:endCxn id="8" idx="1"/>
          </p:cNvCxnSpPr>
          <p:nvPr/>
        </p:nvCxnSpPr>
        <p:spPr>
          <a:xfrm>
            <a:off x="1285852" y="3714752"/>
            <a:ext cx="571504" cy="464347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  <a:endCxn id="9" idx="1"/>
          </p:cNvCxnSpPr>
          <p:nvPr/>
        </p:nvCxnSpPr>
        <p:spPr>
          <a:xfrm>
            <a:off x="1285852" y="3714752"/>
            <a:ext cx="571504" cy="1321603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2"/>
            <a:endCxn id="10" idx="1"/>
          </p:cNvCxnSpPr>
          <p:nvPr/>
        </p:nvCxnSpPr>
        <p:spPr>
          <a:xfrm>
            <a:off x="1285852" y="3714752"/>
            <a:ext cx="571504" cy="2000264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эффективности урока на основе современных образовательных технологий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 rot="16200000">
            <a:off x="-1428792" y="3786190"/>
            <a:ext cx="4429156" cy="7143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оценки эффективности урока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071670" y="1928802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Организация начала занятий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285984" y="2428868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выполнения домашнего задания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2500298" y="2928934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Подготовка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 основному этапу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643174" y="3429000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Усвоение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новых знаний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643174" y="4429132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Обобщение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систематизация знаний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2428860" y="4929198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 и самопроверка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2143108" y="5429264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Подведение итогов деятельности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1785918" y="5929330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Информация о домашнем задании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3000364" y="3929066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>
                <a:solidFill>
                  <a:schemeClr val="tx1"/>
                </a:solidFill>
              </a:rPr>
              <a:t>Закрепление знаний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5400000">
            <a:off x="-928726" y="3428976"/>
            <a:ext cx="5500726" cy="1357322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предварительной подготовки преподавателя к уроку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1643050"/>
            <a:ext cx="5000660" cy="71438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  т  а  </a:t>
            </a:r>
            <a:r>
              <a:rPr lang="ru-RU" sz="36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6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36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3429000"/>
            <a:ext cx="2928958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Диагностики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215042" y="4714884"/>
            <a:ext cx="2928958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Проектирования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214678" y="4071942"/>
            <a:ext cx="2928958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Прогнозирования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357422" y="2357430"/>
            <a:ext cx="214314" cy="107157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643702" y="2357430"/>
            <a:ext cx="214314" cy="235745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72000" y="2357430"/>
            <a:ext cx="214314" cy="171451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 работы по оптимизации содержания, форм и методов проведения уроков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-1428792" y="3786190"/>
            <a:ext cx="4429156" cy="71438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Направления работы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071670" y="1928802"/>
            <a:ext cx="4929222" cy="357190"/>
          </a:xfrm>
          <a:prstGeom prst="rect">
            <a:avLst/>
          </a:prstGeom>
        </p:spPr>
        <p:style>
          <a:lnRef idx="1">
            <a:schemeClr val="dk1"/>
          </a:lnRef>
          <a:fillRef idx="100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Подготовка преподавателя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285984" y="2428868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1003">
            <a:schemeClr val="dk1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Форма проведения и содержание урока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500298" y="2928934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1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задания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429000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1003">
            <a:schemeClr val="dk1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Работа над произведением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643174" y="4429132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1003">
            <a:schemeClr val="dk1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Словесные пояснения и другие формы работы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428860" y="4929198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1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Домашнее задание и оценка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2143108" y="5429264"/>
            <a:ext cx="4929222" cy="357190"/>
          </a:xfrm>
          <a:prstGeom prst="rect">
            <a:avLst/>
          </a:prstGeom>
        </p:spPr>
        <p:style>
          <a:lnRef idx="1">
            <a:schemeClr val="accent4"/>
          </a:lnRef>
          <a:fillRef idx="1003">
            <a:schemeClr val="dk1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Творческое состояние преподавателя на уроке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785918" y="5929330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1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Организация самостоятельной работы ученика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3000364" y="3929066"/>
            <a:ext cx="4929222" cy="357190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1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>
                <a:solidFill>
                  <a:schemeClr val="bg1"/>
                </a:solidFill>
              </a:rPr>
              <a:t>Исполнение преподавателем произведения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5400000">
            <a:off x="-928726" y="3428976"/>
            <a:ext cx="5500726" cy="135732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низ 4"/>
          <p:cNvSpPr/>
          <p:nvPr/>
        </p:nvSpPr>
        <p:spPr>
          <a:xfrm>
            <a:off x="1214414" y="1928802"/>
            <a:ext cx="6929486" cy="10001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преподавателя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85057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Музыкально-педагогические условия подготовки преподавателя к уроку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3000372"/>
            <a:ext cx="8215370" cy="3500462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Тщательное изучение репертуара ученика</a:t>
            </a:r>
            <a:r>
              <a:rPr lang="ru-RU" sz="2100" dirty="0" smtClean="0"/>
              <a:t>, умение его хорошо играть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Посмотреть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различные редакции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ru-RU" sz="2100" baseline="0" dirty="0" smtClean="0"/>
              <a:t>Продумать</a:t>
            </a:r>
            <a:r>
              <a:rPr lang="ru-RU" sz="2100" dirty="0" smtClean="0"/>
              <a:t> в нужных местах аппликатуру, педаль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Наметить пути исправления заранее известных недостатков исполнение,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способы работы над трудными местами и т.п.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ru-RU" sz="2100" baseline="0" dirty="0" smtClean="0"/>
              <a:t>Предварительно</a:t>
            </a:r>
            <a:r>
              <a:rPr lang="ru-RU" sz="2100" dirty="0" smtClean="0"/>
              <a:t> практически проверить целесообразность своих рекомендаций по музыкальному материалу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Суметь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развить у ученика интерес к уроку</a:t>
            </a: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1142984"/>
            <a:ext cx="8501122" cy="542928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071538" y="1643050"/>
            <a:ext cx="6929486" cy="857256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проведения и содержание урока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571744"/>
            <a:ext cx="8501122" cy="3929090"/>
          </a:xfrm>
        </p:spPr>
        <p:txBody>
          <a:bodyPr>
            <a:noAutofit/>
          </a:bodyPr>
          <a:lstStyle/>
          <a:p>
            <a:r>
              <a:rPr lang="ru-RU" sz="2100" dirty="0" smtClean="0"/>
              <a:t>В начале урока поработать над тем, что особенно важно на данном этапе и что может занять относительно больше времени</a:t>
            </a:r>
          </a:p>
          <a:p>
            <a:r>
              <a:rPr lang="ru-RU" sz="2100" dirty="0" smtClean="0"/>
              <a:t>Проверить и спросить чего-либо из заданного на дом</a:t>
            </a:r>
          </a:p>
          <a:p>
            <a:r>
              <a:rPr lang="ru-RU" sz="2100" dirty="0" smtClean="0"/>
              <a:t>Проверить уровень самостоятельности ученика</a:t>
            </a:r>
          </a:p>
          <a:p>
            <a:r>
              <a:rPr lang="ru-RU" sz="2100" dirty="0" smtClean="0"/>
              <a:t>Систематически заниматься чтением нот</a:t>
            </a:r>
          </a:p>
          <a:p>
            <a:r>
              <a:rPr lang="ru-RU" sz="2100" dirty="0" smtClean="0"/>
              <a:t>Чтению нот и работе над упражнением лучше уделять время в середине урока</a:t>
            </a:r>
          </a:p>
          <a:p>
            <a:r>
              <a:rPr lang="ru-RU" sz="2100" dirty="0" smtClean="0"/>
              <a:t>Наряду с разучиванием произведений исполнять на уроке выученные произведения</a:t>
            </a:r>
          </a:p>
          <a:p>
            <a:r>
              <a:rPr lang="ru-RU" sz="2100" dirty="0" smtClean="0"/>
              <a:t>Избегать так называемых «незаконченных уроков»</a:t>
            </a:r>
            <a:endParaRPr lang="ru-RU" sz="21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928662" y="1428736"/>
            <a:ext cx="7143800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Проверка задания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928802"/>
            <a:ext cx="7715304" cy="4500594"/>
          </a:xfrm>
          <a:ln w="28575">
            <a:solidFill>
              <a:schemeClr val="tx1"/>
            </a:solidFill>
            <a:prstDash val="dash"/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Как правило, надо прослушать до конца все, что ученик принес на урок</a:t>
            </a:r>
          </a:p>
          <a:p>
            <a:r>
              <a:rPr lang="ru-RU" dirty="0" smtClean="0"/>
              <a:t>Излишне не загружать внимание ученика замечаниями, часто подчеркивать его недостатки</a:t>
            </a:r>
          </a:p>
          <a:p>
            <a:r>
              <a:rPr lang="ru-RU" dirty="0" smtClean="0"/>
              <a:t>Необходимо учитывать особенности проверки домашнего задания на ранних и поздних этапах</a:t>
            </a:r>
          </a:p>
          <a:p>
            <a:r>
              <a:rPr lang="ru-RU" dirty="0" smtClean="0"/>
              <a:t>Слушая ученика, необходимо хорошо запомнить все особенности его игры</a:t>
            </a:r>
          </a:p>
          <a:p>
            <a:r>
              <a:rPr lang="ru-RU" dirty="0" smtClean="0"/>
              <a:t>В ходе беседы подвести итоги </a:t>
            </a:r>
            <a:r>
              <a:rPr lang="ru-RU" dirty="0" smtClean="0"/>
              <a:t>е</a:t>
            </a:r>
            <a:r>
              <a:rPr lang="ru-RU" dirty="0" smtClean="0"/>
              <a:t>го работы, указать на ее достоинства и недостатки</a:t>
            </a:r>
          </a:p>
          <a:p>
            <a:r>
              <a:rPr lang="ru-RU" dirty="0" smtClean="0"/>
              <a:t>Полезно отметить имеющиеся достижения, как бы малы они не были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071670" y="1142984"/>
            <a:ext cx="4857784" cy="78581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515352" cy="857232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над произведениями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643314"/>
            <a:ext cx="2214578" cy="7143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Начальный</a:t>
            </a:r>
            <a:endParaRPr lang="ru-RU" sz="24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85918" y="1857364"/>
            <a:ext cx="5643602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 т а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б о т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286116" y="4071942"/>
            <a:ext cx="2286016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Серединный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215074" y="3571876"/>
            <a:ext cx="2643206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Заключительный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 стрелкой 7"/>
          <p:cNvCxnSpPr>
            <a:endCxn id="3" idx="0"/>
          </p:cNvCxnSpPr>
          <p:nvPr/>
        </p:nvCxnSpPr>
        <p:spPr>
          <a:xfrm rot="10800000" flipV="1">
            <a:off x="1393010" y="2571744"/>
            <a:ext cx="1893107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 rot="5400000">
            <a:off x="3768323" y="3232546"/>
            <a:ext cx="1500198" cy="178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5715008" y="2571744"/>
            <a:ext cx="1821669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низ 4"/>
          <p:cNvSpPr/>
          <p:nvPr/>
        </p:nvSpPr>
        <p:spPr>
          <a:xfrm>
            <a:off x="1071538" y="1643050"/>
            <a:ext cx="6858016" cy="857256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14338"/>
            <a:ext cx="9144000" cy="14287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преподавателем произведения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643182"/>
            <a:ext cx="5857916" cy="71438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Разрешение противоречия – играть или не играть – в определении целей методов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928662" y="1428736"/>
            <a:ext cx="7143800" cy="50006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трелка углом 5"/>
          <p:cNvSpPr/>
          <p:nvPr/>
        </p:nvSpPr>
        <p:spPr>
          <a:xfrm rot="5400000">
            <a:off x="7250925" y="3107531"/>
            <a:ext cx="1143008" cy="785818"/>
          </a:xfrm>
          <a:prstGeom prst="bentArrow">
            <a:avLst>
              <a:gd name="adj1" fmla="val 6466"/>
              <a:gd name="adj2" fmla="val 13416"/>
              <a:gd name="adj3" fmla="val 18049"/>
              <a:gd name="adj4" fmla="val 49917"/>
            </a:avLst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594062" y="3120661"/>
            <a:ext cx="1214446" cy="830994"/>
          </a:xfrm>
          <a:prstGeom prst="bentArrow">
            <a:avLst>
              <a:gd name="adj1" fmla="val 6466"/>
              <a:gd name="adj2" fmla="val 13416"/>
              <a:gd name="adj3" fmla="val 18049"/>
              <a:gd name="adj4" fmla="val 47225"/>
            </a:avLst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85720" y="4143380"/>
            <a:ext cx="3857652" cy="1500198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>
            <a:normAutofit fontScale="85000"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метода натаскивания – сокрытие </a:t>
            </a:r>
            <a:r>
              <a:rPr lang="ru-RU" sz="2600" dirty="0" smtClean="0">
                <a:solidFill>
                  <a:schemeClr val="tx1"/>
                </a:solidFill>
              </a:rPr>
              <a:t>недостатков ученика, временное их преодоление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786314" y="4143380"/>
            <a:ext cx="4071966" cy="1500198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метода показа и подражания – развитие достоинств ученика, обучение новым исполнительским навыкам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Оглавление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64" y="1142984"/>
            <a:ext cx="9144064" cy="5715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	</a:t>
            </a:r>
            <a:r>
              <a:rPr lang="ru-RU" sz="3200" b="1" dirty="0" smtClean="0"/>
              <a:t>Введение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b="1" dirty="0" smtClean="0"/>
              <a:t>	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Глава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4400" dirty="0" smtClean="0"/>
          </a:p>
          <a:p>
            <a:pPr>
              <a:buNone/>
            </a:pPr>
            <a:r>
              <a:rPr lang="ru-RU" sz="2400" b="1" dirty="0" smtClean="0"/>
              <a:t>	</a:t>
            </a:r>
            <a:r>
              <a:rPr lang="ru-RU" sz="3200" b="1" dirty="0" smtClean="0"/>
              <a:t>Педагогика дополнительного образования в сфере культуры и искусства</a:t>
            </a:r>
            <a:endParaRPr lang="ru-RU" sz="3200" dirty="0" smtClean="0"/>
          </a:p>
          <a:p>
            <a:pPr lvl="1"/>
            <a:r>
              <a:rPr lang="ru-RU" dirty="0" smtClean="0"/>
              <a:t>Роль и место дополнительного образования в современной системе образования детей. Сущность педагогического процесса. Детская музыкальная школа (ДМШ) – основная ступень музыкального образования ребенка</a:t>
            </a:r>
          </a:p>
          <a:p>
            <a:pPr lvl="1"/>
            <a:r>
              <a:rPr lang="ru-RU" dirty="0" smtClean="0"/>
              <a:t>Методика обучения игре на фортепиано в системе образовательных  технологий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Autofit/>
          </a:bodyPr>
          <a:lstStyle/>
          <a:p>
            <a:pPr algn="ctr"/>
            <a:r>
              <a:rPr lang="ru-RU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Словесные пояснения и другие формы работы с учениками</a:t>
            </a:r>
            <a:endParaRPr lang="ru-RU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643050"/>
            <a:ext cx="7072362" cy="3571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200" dirty="0" smtClean="0"/>
              <a:t>Образность, поэтичность и увлекательность</a:t>
            </a:r>
            <a:endParaRPr lang="ru-RU" sz="22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-1500230" y="3714752"/>
            <a:ext cx="4572032" cy="7143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требования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57356" y="2857496"/>
            <a:ext cx="7072362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Учет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индивидуальных и возрастных особенностей ученика, его знаний и сравнений, найденных им самим в совместной работе с преподавателем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857356" y="2071678"/>
            <a:ext cx="707236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Лаконизм,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связь с реальным миром, близость и понятность ученику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57356" y="3857628"/>
            <a:ext cx="7072362" cy="357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000" dirty="0" smtClean="0"/>
              <a:t>Избегать повторения одних и тех же слов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857356" y="4286256"/>
            <a:ext cx="7072362" cy="357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Применять</a:t>
            </a:r>
            <a:r>
              <a:rPr kumimoji="0" lang="ru-RU" sz="2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образные характеристики с большим тактом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857356" y="4714884"/>
            <a:ext cx="7072362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Касаясь вопросов стиля композитора, избегать догм и  штампов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57356" y="5429264"/>
            <a:ext cx="7072362" cy="357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lvl="0" indent="-2743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Другие формы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857356" y="5786454"/>
            <a:ext cx="7072362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lvl="0" indent="-274320" algn="ctr">
              <a:spcBef>
                <a:spcPct val="20000"/>
              </a:spcBef>
              <a:buClr>
                <a:schemeClr val="bg1"/>
              </a:buClr>
              <a:buSzPct val="95000"/>
              <a:buFont typeface="Wingdings" pitchFamily="2" charset="2"/>
              <a:buChar char="Ø"/>
            </a:pPr>
            <a:r>
              <a:rPr lang="ru-RU" sz="2200" dirty="0" smtClean="0"/>
              <a:t>«</a:t>
            </a:r>
            <a:r>
              <a:rPr lang="ru-RU" sz="2200" dirty="0" err="1" smtClean="0"/>
              <a:t>Дирижирование</a:t>
            </a:r>
            <a:r>
              <a:rPr lang="ru-RU" sz="2200" dirty="0" smtClean="0"/>
              <a:t>»</a:t>
            </a:r>
          </a:p>
          <a:p>
            <a:pPr marL="274320" lvl="0" indent="-274320" algn="ctr">
              <a:spcBef>
                <a:spcPct val="20000"/>
              </a:spcBef>
              <a:buClr>
                <a:schemeClr val="bg1"/>
              </a:buClr>
              <a:buSzPct val="95000"/>
              <a:buFont typeface="Wingdings" pitchFamily="2" charset="2"/>
              <a:buChar char="Ø"/>
            </a:pPr>
            <a:r>
              <a:rPr lang="ru-RU" sz="2200" dirty="0" smtClean="0"/>
              <a:t>Пластический показ движения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Круговая стрелка 11"/>
          <p:cNvSpPr/>
          <p:nvPr/>
        </p:nvSpPr>
        <p:spPr>
          <a:xfrm rot="21205792">
            <a:off x="860831" y="1201573"/>
            <a:ext cx="1571636" cy="995144"/>
          </a:xfrm>
          <a:prstGeom prst="circularArrow">
            <a:avLst>
              <a:gd name="adj1" fmla="val 4819"/>
              <a:gd name="adj2" fmla="val 1127226"/>
              <a:gd name="adj3" fmla="val 20404834"/>
              <a:gd name="adj4" fmla="val 10686360"/>
              <a:gd name="adj5" fmla="val 9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овая стрелка 12"/>
          <p:cNvSpPr/>
          <p:nvPr/>
        </p:nvSpPr>
        <p:spPr>
          <a:xfrm rot="239368" flipV="1">
            <a:off x="885798" y="5928238"/>
            <a:ext cx="1571636" cy="876153"/>
          </a:xfrm>
          <a:prstGeom prst="circularArrow">
            <a:avLst>
              <a:gd name="adj1" fmla="val 4819"/>
              <a:gd name="adj2" fmla="val 1127226"/>
              <a:gd name="adj3" fmla="val 20404834"/>
              <a:gd name="adj4" fmla="val 10985473"/>
              <a:gd name="adj5" fmla="val 9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57422" y="1357298"/>
            <a:ext cx="6429420" cy="85725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Развитие навыков самостоятельной работы ученика над музыкальным материалом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-500098" y="1928802"/>
            <a:ext cx="3000396" cy="114300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>
            <a:normAutofit fontScale="85000"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Задача</a:t>
            </a: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преподавателя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571604" y="1714488"/>
            <a:ext cx="857256" cy="21431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5215736" y="2499512"/>
            <a:ext cx="571504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Содержимое 2"/>
          <p:cNvSpPr txBox="1">
            <a:spLocks/>
          </p:cNvSpPr>
          <p:nvPr/>
        </p:nvSpPr>
        <p:spPr>
          <a:xfrm>
            <a:off x="2428860" y="2786058"/>
            <a:ext cx="635798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428860" y="3357562"/>
            <a:ext cx="6357982" cy="31432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ограничиваться словесными объяснениями «как надо дома учить», а строить урок так, чтобы ученик знал как </a:t>
            </a:r>
            <a:r>
              <a:rPr lang="ru-RU" sz="2700" dirty="0" smtClean="0">
                <a:solidFill>
                  <a:schemeClr val="tx1"/>
                </a:solidFill>
              </a:rPr>
              <a:t>работать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дома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Заставлять ученика работать на уроке так, как если бы он был один, и преподаватель не находился с ним рядом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lang="ru-RU" sz="2700" dirty="0" smtClean="0">
                <a:solidFill>
                  <a:schemeClr val="tx1"/>
                </a:solidFill>
              </a:rPr>
              <a:t>Необходимо для некоторых, особенно невнимательных детей, проводить часть урока по девизом «как я учу дома»</a:t>
            </a:r>
            <a:endParaRPr kumimoji="0" lang="ru-RU" sz="27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Arial" pitchFamily="34" charset="0"/>
              <a:buChar char="•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596" y="1285860"/>
            <a:ext cx="8358246" cy="5286412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071538" y="1785926"/>
            <a:ext cx="6858016" cy="8572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429520" cy="78583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Отметка за выполнение домашнего задания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97508"/>
            <a:ext cx="8229600" cy="396049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Отметку необходимо выставлять сразу после проверки задания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 выставлении оценки желательно учитывать качество отдельных частей задания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Отметка должна быть всегда мотивирована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Принцип оценки должен закономерно изменятся на определённом этапе работы над произведением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000100" y="1571612"/>
            <a:ext cx="7143800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474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Творческое состояние преподавателя на уроке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785926"/>
            <a:ext cx="6543692" cy="4286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Уверенность в своих действиях</a:t>
            </a:r>
            <a:endParaRPr lang="ru-RU" sz="24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 rot="16200000">
            <a:off x="-1285916" y="3714752"/>
            <a:ext cx="4143404" cy="7143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Отличительные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черты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000232" y="2357430"/>
            <a:ext cx="6543692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Обостренная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наблюдательность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000232" y="2928934"/>
            <a:ext cx="6543692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/>
              <a:t>Переживание удовлетворенности своей работой с одновременной острой критикой своих ошибок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000232" y="4071942"/>
            <a:ext cx="6543692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Новые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интересные замыслы и идеи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000232" y="4643446"/>
            <a:ext cx="654369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Поддерживание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непрерывного педагогического контакта с учеником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000232" y="5500702"/>
            <a:ext cx="6543692" cy="7858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Постоянная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отзывчивость на художественное содержание музыкального произведения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>
            <a:stCxn id="5" idx="2"/>
            <a:endCxn id="3" idx="1"/>
          </p:cNvCxnSpPr>
          <p:nvPr/>
        </p:nvCxnSpPr>
        <p:spPr>
          <a:xfrm flipV="1">
            <a:off x="1142976" y="2000240"/>
            <a:ext cx="857256" cy="207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2"/>
            <a:endCxn id="6" idx="1"/>
          </p:cNvCxnSpPr>
          <p:nvPr/>
        </p:nvCxnSpPr>
        <p:spPr>
          <a:xfrm flipV="1">
            <a:off x="1142976" y="2571744"/>
            <a:ext cx="857256" cy="15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5" idx="2"/>
            <a:endCxn id="7" idx="1"/>
          </p:cNvCxnSpPr>
          <p:nvPr/>
        </p:nvCxnSpPr>
        <p:spPr>
          <a:xfrm flipV="1">
            <a:off x="1142976" y="3429000"/>
            <a:ext cx="85725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5" idx="2"/>
            <a:endCxn id="8" idx="1"/>
          </p:cNvCxnSpPr>
          <p:nvPr/>
        </p:nvCxnSpPr>
        <p:spPr>
          <a:xfrm>
            <a:off x="1142976" y="4071942"/>
            <a:ext cx="85725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5" idx="2"/>
            <a:endCxn id="9" idx="1"/>
          </p:cNvCxnSpPr>
          <p:nvPr/>
        </p:nvCxnSpPr>
        <p:spPr>
          <a:xfrm>
            <a:off x="1142976" y="4071942"/>
            <a:ext cx="85725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5" idx="2"/>
            <a:endCxn id="10" idx="1"/>
          </p:cNvCxnSpPr>
          <p:nvPr/>
        </p:nvCxnSpPr>
        <p:spPr>
          <a:xfrm>
            <a:off x="1142976" y="4071942"/>
            <a:ext cx="857256" cy="1821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4282" y="1357298"/>
            <a:ext cx="8715436" cy="5286412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1071538" y="1500174"/>
            <a:ext cx="6858016" cy="78581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самостоятельной работы ученика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357430"/>
            <a:ext cx="8572560" cy="414338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Прежде чем обучать играть на фортепиано, необходимо научить ребенка учиться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В занятиях музыкой должно действовать правило: «Лучше меньше, да лучше»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Заниматься нужно только с целенаправленным и сосредоточенным вниманием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Длительность внимания для каждого ученика имеет свой предел в данный день и час, дойдя до которого следует прекратить на сегодня работу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Помочь ученику упорядочить режим домашней работы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Знать условия, в которых живет и работает ученик, наличие исправного инструмента, отношение родителей к занятиям детей музыкой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r>
              <a:rPr lang="ru-RU" dirty="0" smtClean="0"/>
              <a:t>Знать о существующем в семье отношении к труду, в частности, труду детей</a:t>
            </a:r>
          </a:p>
          <a:p>
            <a:pPr>
              <a:buClr>
                <a:schemeClr val="accent5">
                  <a:lumMod val="50000"/>
                </a:schemeClr>
              </a:buClr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000100" y="1500174"/>
            <a:ext cx="7143800" cy="4286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Методические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2500306"/>
            <a:ext cx="8572560" cy="4214842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2714612" y="1285860"/>
            <a:ext cx="4214842" cy="1143008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468880"/>
            <a:ext cx="8586790" cy="4246268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ru-RU" dirty="0" smtClean="0"/>
              <a:t>Предложенные методы работы </a:t>
            </a:r>
            <a:r>
              <a:rPr lang="ru-RU" dirty="0" err="1" smtClean="0"/>
              <a:t>опробированы</a:t>
            </a:r>
            <a:r>
              <a:rPr lang="ru-RU" dirty="0" smtClean="0"/>
              <a:t> автором на протяжении ряда лет. Их </a:t>
            </a:r>
            <a:r>
              <a:rPr lang="ru-RU" dirty="0" err="1" smtClean="0"/>
              <a:t>востребованность</a:t>
            </a:r>
            <a:r>
              <a:rPr lang="ru-RU" dirty="0" smtClean="0"/>
              <a:t> находит свое подтверждение  статистической стороной публичных выступлений учащихся на конкурсах, фестивалях и показанными на них результатами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u-RU" dirty="0" smtClean="0"/>
              <a:t>Предложенный вариант модели проведения урока представляет собой некий собирательный образ, примерную схему, что, однако, не только не исключает, но и предполагает критическое отношение и отбор (или проверку) наиболее интересного и поучительного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u-RU" dirty="0" smtClean="0"/>
              <a:t>Отталкиваясь от предложенной схемы, каждый преподаватель исполнительного класса фортепиано ДМШ, творчески переработав ее, может и должен создать собственную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714612" y="1142984"/>
            <a:ext cx="421484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 Ы В О Д Ы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Литература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5143536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smtClean="0"/>
              <a:t>Алексеев А.Д. Методика обучения игре на фортепиано. Изд. 2-е, доп., М.: Музыка, 1971</a:t>
            </a:r>
          </a:p>
          <a:p>
            <a:pPr marL="514350" lvl="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err="1" smtClean="0"/>
              <a:t>Баренбойм</a:t>
            </a:r>
            <a:r>
              <a:rPr lang="ru-RU" dirty="0" smtClean="0"/>
              <a:t> Л.А. За полвека/Очерки. Статьи. Материалы. – Л.: Сов. композитор, 1989</a:t>
            </a:r>
          </a:p>
          <a:p>
            <a:pPr marL="514350" lvl="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err="1" smtClean="0"/>
              <a:t>Бронфин</a:t>
            </a:r>
            <a:r>
              <a:rPr lang="ru-RU" dirty="0" smtClean="0"/>
              <a:t> Е.Ф. Н.И. </a:t>
            </a:r>
            <a:r>
              <a:rPr lang="ru-RU" dirty="0" err="1" smtClean="0"/>
              <a:t>Голубовская</a:t>
            </a:r>
            <a:r>
              <a:rPr lang="ru-RU" dirty="0" smtClean="0"/>
              <a:t> – исполнитель и педагог. – Л.: Музыка, 1978</a:t>
            </a:r>
          </a:p>
          <a:p>
            <a:pPr marL="51435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smtClean="0"/>
              <a:t>Коган Г.М. У врат мастерства: Психологические предпосылки успешности пианистической работы. М.: Сов. композитор, 1961</a:t>
            </a:r>
          </a:p>
          <a:p>
            <a:pPr marL="514350" lvl="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err="1" smtClean="0"/>
              <a:t>Либерман</a:t>
            </a:r>
            <a:r>
              <a:rPr lang="ru-RU" dirty="0" smtClean="0"/>
              <a:t> Е.Я. Творческая работа пианиста с авторским текстом. М.: Музыка, 1988</a:t>
            </a:r>
          </a:p>
          <a:p>
            <a:pPr marL="51435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err="1" smtClean="0"/>
              <a:t>Мильштейн</a:t>
            </a:r>
            <a:r>
              <a:rPr lang="ru-RU" dirty="0" smtClean="0"/>
              <a:t> Я. Вопросы теории и истории исполнительства: Сб. статей. – М.: Сов. композитор, 1983</a:t>
            </a:r>
          </a:p>
          <a:p>
            <a:pPr marL="51435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smtClean="0"/>
              <a:t>Нейгауз Г.Г. Об искусстве фортепианной игры: Записки педагога. 5-е изд. – М.: Музыка, </a:t>
            </a:r>
            <a:r>
              <a:rPr lang="ru-RU" dirty="0" smtClean="0"/>
              <a:t>1988</a:t>
            </a:r>
          </a:p>
          <a:p>
            <a:pPr marL="514350" lvl="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smtClean="0"/>
              <a:t>Л.Н.Оборин - педагог. Сб. статей. М.: Музыка, </a:t>
            </a:r>
            <a:r>
              <a:rPr lang="ru-RU" dirty="0" smtClean="0"/>
              <a:t>1989</a:t>
            </a:r>
            <a:endParaRPr lang="ru-RU" dirty="0" smtClean="0"/>
          </a:p>
          <a:p>
            <a:pPr marL="514350" indent="-514350">
              <a:buClr>
                <a:schemeClr val="tx1"/>
              </a:buClr>
              <a:buSzPct val="96000"/>
              <a:buFont typeface="+mj-lt"/>
              <a:buAutoNum type="arabicPeriod"/>
            </a:pPr>
            <a:r>
              <a:rPr lang="ru-RU" dirty="0" smtClean="0"/>
              <a:t>Щапов</a:t>
            </a:r>
            <a:r>
              <a:rPr lang="ru-RU" dirty="0" smtClean="0"/>
              <a:t> А.П. Фортепианный урок в музыкальной школе и училище. – М.: Классика- </a:t>
            </a:r>
            <a:r>
              <a:rPr lang="en-US" dirty="0" smtClean="0"/>
              <a:t>XXI</a:t>
            </a:r>
            <a:r>
              <a:rPr lang="ru-RU" dirty="0" smtClean="0"/>
              <a:t>, 2009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лево 5"/>
          <p:cNvSpPr/>
          <p:nvPr/>
        </p:nvSpPr>
        <p:spPr>
          <a:xfrm flipH="1">
            <a:off x="4286248" y="1643050"/>
            <a:ext cx="785818" cy="4000528"/>
          </a:xfrm>
          <a:prstGeom prst="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/>
          <p:cNvSpPr/>
          <p:nvPr/>
        </p:nvSpPr>
        <p:spPr>
          <a:xfrm>
            <a:off x="3929058" y="1714488"/>
            <a:ext cx="785818" cy="4000528"/>
          </a:xfrm>
          <a:prstGeom prst="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Рецензии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72066" y="1000108"/>
            <a:ext cx="4071934" cy="4572032"/>
          </a:xfrm>
        </p:spPr>
        <p:txBody>
          <a:bodyPr>
            <a:noAutofit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ru-RU" sz="1800" dirty="0" smtClean="0"/>
              <a:t>Актуальность работы определяется новым подходом к образовательному процессу и его главной структурной единице – уроку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sz="1800" dirty="0" smtClean="0"/>
              <a:t>Сформулированы методические установки и рекомендации на основе опыта автора, изучения и осмысления передового опыта выдающихся музыкантов-педагогов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sz="1800" dirty="0" smtClean="0"/>
              <a:t>Предложенный вариант модели урока имеет, несомненно, теоретическое и практическое значение для дальнейшего совершенствования УПД в  ДМШ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2428860" y="3500438"/>
            <a:ext cx="4143404" cy="42862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Рецензия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1714488"/>
            <a:ext cx="4071934" cy="45720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работе подробнейшим образом освещена проблема урока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Wingdings 2"/>
              <a:buChar char=""/>
              <a:tabLst/>
              <a:defRPr/>
            </a:pPr>
            <a:r>
              <a:rPr lang="ru-RU" baseline="0" dirty="0" smtClean="0"/>
              <a:t>Автор</a:t>
            </a:r>
            <a:r>
              <a:rPr lang="ru-RU" dirty="0" smtClean="0"/>
              <a:t> опирается на колоссальный опыт, накопленный русской музыкальной культурой в сфере методики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Знакомство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 трудом принесет </a:t>
            </a:r>
            <a:r>
              <a:rPr lang="ru-RU" dirty="0" smtClean="0"/>
              <a:t>большую пользу как начинающим преподавателям, так и всем тем, кому небезразличен поиск новых путей в педагогике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0" y="5500678"/>
            <a:ext cx="3786182" cy="1357322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Заслуженная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артистка Армении,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заслуженная артистка России,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профессор РАМ им. </a:t>
            </a:r>
            <a:r>
              <a:rPr kumimoji="0" lang="ru-RU" sz="1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Гнесиных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lang="ru-RU" b="1" baseline="0" dirty="0" smtClean="0"/>
              <a:t>М.</a:t>
            </a:r>
            <a:r>
              <a:rPr lang="ru-RU" b="1" dirty="0" smtClean="0"/>
              <a:t> С. </a:t>
            </a:r>
            <a:r>
              <a:rPr lang="ru-RU" b="1" dirty="0" err="1" smtClean="0"/>
              <a:t>Гамбарян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5072066" y="5572140"/>
            <a:ext cx="4071934" cy="114300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143504" y="5715016"/>
            <a:ext cx="4000496" cy="1142984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Доцент кафедры специального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фортепиано РАМ им.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Гнесиных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95000"/>
              <a:tabLst/>
              <a:defRPr/>
            </a:pPr>
            <a:r>
              <a:rPr lang="ru-RU" b="1" dirty="0" smtClean="0"/>
              <a:t>Д. А.Бурштейн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08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Глава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II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.        </a:t>
            </a:r>
          </a:p>
          <a:p>
            <a:pPr>
              <a:buNone/>
            </a:pPr>
            <a:r>
              <a:rPr lang="ru-RU" sz="2000" b="1" dirty="0" smtClean="0"/>
              <a:t>	</a:t>
            </a:r>
            <a:r>
              <a:rPr lang="ru-RU" sz="2000" b="1" dirty="0" smtClean="0"/>
              <a:t>  </a:t>
            </a:r>
            <a:r>
              <a:rPr lang="ru-RU" sz="2400" b="1" dirty="0" smtClean="0"/>
              <a:t>Урок – как основное звено педагогического процесса обучения в исполнительском классе фортепиано </a:t>
            </a:r>
            <a:r>
              <a:rPr lang="ru-RU" sz="2400" b="1" dirty="0" smtClean="0"/>
              <a:t>ДМШ</a:t>
            </a:r>
            <a:endParaRPr lang="ru-RU" sz="2000" dirty="0" smtClean="0"/>
          </a:p>
          <a:p>
            <a:r>
              <a:rPr lang="ru-RU" sz="2000" dirty="0" smtClean="0"/>
              <a:t>2.1. Структура, анализ и оценка эффективности урока с учетом современных образовательных </a:t>
            </a:r>
            <a:r>
              <a:rPr lang="ru-RU" sz="2000" dirty="0" smtClean="0"/>
              <a:t>технологий</a:t>
            </a:r>
            <a:endParaRPr lang="ru-RU" sz="2000" dirty="0" smtClean="0"/>
          </a:p>
          <a:p>
            <a:r>
              <a:rPr lang="ru-RU" sz="2000" dirty="0" smtClean="0"/>
              <a:t>2.2. Особенности предварительной подготовки преподавателя к уроку в исполнительском классе </a:t>
            </a:r>
            <a:r>
              <a:rPr lang="ru-RU" sz="2000" dirty="0" smtClean="0"/>
              <a:t>фортепиано</a:t>
            </a:r>
            <a:endParaRPr lang="ru-RU" sz="2000" dirty="0" smtClean="0"/>
          </a:p>
          <a:p>
            <a:r>
              <a:rPr lang="ru-RU" sz="2000" dirty="0" smtClean="0"/>
              <a:t>2.3. Основные пути и способы оптимизации содержания форм и методов проведения урока в условиях диадического («парного») взаимодействия преподавателя и </a:t>
            </a:r>
            <a:r>
              <a:rPr lang="ru-RU" sz="2000" dirty="0" smtClean="0"/>
              <a:t>ученика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	</a:t>
            </a:r>
            <a:r>
              <a:rPr lang="ru-RU" sz="2400" b="1" dirty="0" smtClean="0"/>
              <a:t>Заключение</a:t>
            </a:r>
            <a:endParaRPr lang="ru-RU" sz="2400" dirty="0" smtClean="0"/>
          </a:p>
          <a:p>
            <a:pPr>
              <a:buNone/>
            </a:pPr>
            <a:r>
              <a:rPr lang="ru-RU" sz="2000" dirty="0" smtClean="0"/>
              <a:t>	</a:t>
            </a:r>
            <a:r>
              <a:rPr lang="ru-RU" sz="2300" dirty="0" smtClean="0"/>
              <a:t>Список </a:t>
            </a:r>
            <a:r>
              <a:rPr lang="ru-RU" sz="2300" dirty="0" smtClean="0"/>
              <a:t>использованной и рекомендуемой </a:t>
            </a:r>
            <a:r>
              <a:rPr lang="ru-RU" sz="2300" dirty="0" smtClean="0"/>
              <a:t>литературы</a:t>
            </a:r>
            <a:endParaRPr lang="ru-RU" sz="23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3471858" cy="1571636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Содержание образовательного процесса опережает перестройку организационных </a:t>
            </a:r>
            <a:r>
              <a:rPr lang="ru-RU" dirty="0" err="1" smtClean="0"/>
              <a:t>формоструктур</a:t>
            </a:r>
            <a:r>
              <a:rPr lang="ru-RU" dirty="0" smtClean="0"/>
              <a:t> УПД в ДМШ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2178827" y="3536157"/>
            <a:ext cx="4572032" cy="7858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к т у а л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 с т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14282" y="3071810"/>
            <a:ext cx="3471858" cy="1571636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Урок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как главная структурная единица УПД не утратил своей роли и значения, а потому требует модернизации и совершенствования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14282" y="4857760"/>
            <a:ext cx="3471858" cy="1571636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	Проблемы индивидуализации методов обучения требуют как модернизации урока, так и совершенствования подготовки преподавателя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>
            <a:stCxn id="3" idx="3"/>
          </p:cNvCxnSpPr>
          <p:nvPr/>
        </p:nvCxnSpPr>
        <p:spPr>
          <a:xfrm>
            <a:off x="3686140" y="2071678"/>
            <a:ext cx="3857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3"/>
          </p:cNvCxnSpPr>
          <p:nvPr/>
        </p:nvCxnSpPr>
        <p:spPr>
          <a:xfrm>
            <a:off x="3686140" y="3857628"/>
            <a:ext cx="4572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3"/>
          </p:cNvCxnSpPr>
          <p:nvPr/>
        </p:nvCxnSpPr>
        <p:spPr>
          <a:xfrm>
            <a:off x="3686140" y="5643578"/>
            <a:ext cx="3857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5286348" y="1285860"/>
            <a:ext cx="3471858" cy="171451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-2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Дидактические</a:t>
            </a:r>
            <a:r>
              <a:rPr kumimoji="0" lang="ru-RU" b="0" i="0" u="none" strike="noStrike" kern="1200" cap="none" spc="-2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разработки сконцентрированы на педагогических инновациях обучения, а проблемы урока остаются </a:t>
            </a:r>
            <a:r>
              <a:rPr lang="ru-RU" spc="-20" dirty="0" smtClean="0"/>
              <a:t>без должного изучения</a:t>
            </a:r>
            <a:endParaRPr kumimoji="0" lang="ru-RU" b="0" i="0" u="none" strike="noStrike" kern="1200" cap="none" spc="-2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5286380" y="3143248"/>
            <a:ext cx="3471858" cy="171451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-2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Разрыв</a:t>
            </a:r>
            <a:r>
              <a:rPr kumimoji="0" lang="ru-RU" b="0" i="0" u="none" strike="noStrike" kern="1200" cap="none" spc="-2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между величиной музыкального «багажа» преподавателя и ограниченностью в приемах его передачи ученику не сокращается, а даже растет</a:t>
            </a:r>
            <a:endParaRPr kumimoji="0" lang="ru-RU" b="0" i="0" u="none" strike="noStrike" kern="1200" cap="none" spc="-2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5286380" y="5000636"/>
            <a:ext cx="3471858" cy="1571636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-2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Построение</a:t>
            </a:r>
            <a:r>
              <a:rPr kumimoji="0" lang="ru-RU" b="0" i="0" u="none" strike="noStrike" kern="1200" cap="none" spc="-2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урока в классе фортепиано в ДМШ нередко отличает схематичность и шаблонность, что тормозит развитие учащегося</a:t>
            </a:r>
            <a:endParaRPr kumimoji="0" lang="ru-RU" b="0" i="0" u="none" strike="noStrike" kern="1200" cap="none" spc="-2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4" name="Прямая соединительная линия 23"/>
          <p:cNvCxnSpPr>
            <a:stCxn id="20" idx="1"/>
          </p:cNvCxnSpPr>
          <p:nvPr/>
        </p:nvCxnSpPr>
        <p:spPr>
          <a:xfrm rot="10800000">
            <a:off x="4857752" y="2143116"/>
            <a:ext cx="4285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1" idx="1"/>
          </p:cNvCxnSpPr>
          <p:nvPr/>
        </p:nvCxnSpPr>
        <p:spPr>
          <a:xfrm rot="10800000">
            <a:off x="4786314" y="4000504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22" idx="1"/>
          </p:cNvCxnSpPr>
          <p:nvPr/>
        </p:nvCxnSpPr>
        <p:spPr>
          <a:xfrm rot="10800000">
            <a:off x="4857752" y="578645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-2143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Отличительные черты педагогики дополнительного образования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6200000">
            <a:off x="-1393073" y="3321843"/>
            <a:ext cx="4572032" cy="78581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Отличительные черты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857356" y="1285860"/>
            <a:ext cx="6715172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/>
              <a:t>	</a:t>
            </a:r>
            <a:r>
              <a:rPr lang="ru-RU" sz="2600" dirty="0" smtClean="0">
                <a:solidFill>
                  <a:schemeClr val="tx1"/>
                </a:solidFill>
              </a:rPr>
              <a:t>Создание условий для свободного выбора каждым ребенком образовательной области, профиля программы и времени ее освоения, преподавателя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57356" y="2214554"/>
            <a:ext cx="6715172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Многообразие</a:t>
            </a:r>
            <a:r>
              <a:rPr kumimoji="0" lang="ru-RU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видов деятельности, удовлетворяющей самые разные интересы, склонности и потребности ребенка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857356" y="3143248"/>
            <a:ext cx="6715172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5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Личностно-деятельный</a:t>
            </a:r>
            <a:r>
              <a:rPr kumimoji="0" lang="ru-RU" sz="29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900" dirty="0" smtClean="0"/>
              <a:t>характер образовательного процесса, способствующий развитию, мотивации личности к познанию и творчеству, самореализации и самоопределению</a:t>
            </a:r>
            <a:endParaRPr kumimoji="0" lang="ru-RU" sz="2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857356" y="4071942"/>
            <a:ext cx="6715172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Личностно-ориентированный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подход к ребенку, создание «ситуации успеха» для каждого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57356" y="4857760"/>
            <a:ext cx="6715172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/>
              <a:t>	Создание условий для самореализации, самопознания, самоопределения личности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857356" y="5643578"/>
            <a:ext cx="671517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Признание</a:t>
            </a:r>
            <a:r>
              <a:rPr kumimoji="0" lang="ru-RU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 ребенком право на пробу и ошибку в выборе, право на пересмотр возможностей в самоопределении</a:t>
            </a:r>
            <a:endParaRPr kumimoji="0" lang="ru-RU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Круговая стрелка 15"/>
          <p:cNvSpPr/>
          <p:nvPr/>
        </p:nvSpPr>
        <p:spPr>
          <a:xfrm rot="20974722">
            <a:off x="946107" y="757167"/>
            <a:ext cx="1364191" cy="1107174"/>
          </a:xfrm>
          <a:prstGeom prst="circularArrow">
            <a:avLst/>
          </a:prstGeom>
          <a:solidFill>
            <a:schemeClr val="accent4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Круговая стрелка 16"/>
          <p:cNvSpPr/>
          <p:nvPr/>
        </p:nvSpPr>
        <p:spPr>
          <a:xfrm rot="11400256" flipH="1">
            <a:off x="883255" y="5507418"/>
            <a:ext cx="1364191" cy="1241526"/>
          </a:xfrm>
          <a:prstGeom prst="circularArrow">
            <a:avLst/>
          </a:prstGeom>
          <a:solidFill>
            <a:schemeClr val="accent4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требования к педагогическому процессу в системе дополнительного образования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2"/>
          <p:cNvSpPr txBox="1">
            <a:spLocks noGrp="1"/>
          </p:cNvSpPr>
          <p:nvPr>
            <p:ph idx="1"/>
          </p:nvPr>
        </p:nvSpPr>
        <p:spPr>
          <a:xfrm>
            <a:off x="214282" y="1428737"/>
            <a:ext cx="3571900" cy="4286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Иметь развивающий</a:t>
            </a:r>
            <a:r>
              <a:rPr kumimoji="0" lang="ru-RU" sz="1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характер</a:t>
            </a:r>
            <a:endParaRPr kumimoji="0" lang="ru-RU" sz="1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14281" y="2071679"/>
            <a:ext cx="3571901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Основываться на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многообразии программ – модифицированных, авторских, адаптированных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214281" y="3357562"/>
            <a:ext cx="3571901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Давать</a:t>
            </a:r>
            <a:r>
              <a:rPr kumimoji="0" lang="ru-RU" sz="2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возможность для свободного самоопределении и самореализации ребенка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14282" y="4429132"/>
            <a:ext cx="3571900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Использовать</a:t>
            </a:r>
            <a:r>
              <a:rPr kumimoji="0" lang="ru-RU" sz="1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диагностику интересов и мотивации детей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14282" y="5500702"/>
            <a:ext cx="3571901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Отражать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региональные особенности и традиции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5286380" y="1428736"/>
            <a:ext cx="3714745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Быть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разнообразным как по форме, так и по содержанию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5286380" y="2428868"/>
            <a:ext cx="3714745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Базироваться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развивающихся методах обучения детей</a:t>
            </a: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5286380" y="3500438"/>
            <a:ext cx="3714745" cy="17859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преподавателя недостаточно знания лишь той предметной области, которую он преподает. Он должен фактически обладать психолого-педагогическими знаниями</a:t>
            </a: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5286380" y="5500702"/>
            <a:ext cx="3714745" cy="8572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Основываться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социальном заказе общества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 rot="16200000">
            <a:off x="2250268" y="3464718"/>
            <a:ext cx="4572033" cy="78581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Требования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4929190" y="192880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5" idx="1"/>
          </p:cNvCxnSpPr>
          <p:nvPr/>
        </p:nvCxnSpPr>
        <p:spPr>
          <a:xfrm flipV="1">
            <a:off x="4929190" y="2857489"/>
            <a:ext cx="357190" cy="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929190" y="4429132"/>
            <a:ext cx="42862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929190" y="578645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>
            <a:off x="3714744" y="171448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0" idx="3"/>
          </p:cNvCxnSpPr>
          <p:nvPr/>
        </p:nvCxnSpPr>
        <p:spPr>
          <a:xfrm rot="10800000" flipV="1">
            <a:off x="3786182" y="2571743"/>
            <a:ext cx="35719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8" idx="0"/>
          </p:cNvCxnSpPr>
          <p:nvPr/>
        </p:nvCxnSpPr>
        <p:spPr>
          <a:xfrm rot="10800000" flipV="1">
            <a:off x="3714744" y="3857626"/>
            <a:ext cx="428632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0800000">
            <a:off x="3714744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0800000">
            <a:off x="3714744" y="585789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715436" cy="51033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ДМШ – основная ступень музыкального образования детей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0298" y="1643050"/>
            <a:ext cx="4143404" cy="16430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Детская</a:t>
            </a:r>
          </a:p>
          <a:p>
            <a:pPr algn="ctr">
              <a:buNone/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музыкальная</a:t>
            </a:r>
          </a:p>
          <a:p>
            <a:pPr algn="ctr">
              <a:buNone/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школа</a:t>
            </a:r>
            <a:endParaRPr lang="ru-RU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14282" y="3929066"/>
            <a:ext cx="3286148" cy="1922148"/>
          </a:xfrm>
          <a:prstGeom prst="rect">
            <a:avLst/>
          </a:prstGeom>
        </p:spPr>
        <p:txBody>
          <a:bodyPr vert="horz"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400" i="0" u="none" strike="noStrike" kern="1200" cap="all" spc="0" normalizeH="0" baseline="0" noProof="0" dirty="0">
              <a:ln/>
              <a:effectLst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4214818"/>
            <a:ext cx="3786214" cy="22860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Изучение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сохранение сложившихся профессиональных традиций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643438" y="4214818"/>
            <a:ext cx="4071966" cy="22860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Разработка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новых методик и технологий образовательного процесса – педагогических инноваций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 rot="10800000">
            <a:off x="1071538" y="2714620"/>
            <a:ext cx="1428760" cy="1500198"/>
          </a:xfrm>
          <a:prstGeom prst="bentUpArrow">
            <a:avLst>
              <a:gd name="adj1" fmla="val 9246"/>
              <a:gd name="adj2" fmla="val 10723"/>
              <a:gd name="adj3" fmla="val 20077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10800000" flipH="1">
            <a:off x="6643702" y="2714620"/>
            <a:ext cx="1428760" cy="1500198"/>
          </a:xfrm>
          <a:prstGeom prst="bentUpArrow">
            <a:avLst>
              <a:gd name="adj1" fmla="val 9246"/>
              <a:gd name="adj2" fmla="val 10723"/>
              <a:gd name="adj3" fmla="val 20077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23574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Характерные признаки педагогики для решения задач общего музыкального образования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71472" y="2214554"/>
            <a:ext cx="8229600" cy="3286148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Глубокое уважение к ребенку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</a:rPr>
              <a:t>Стремление соединить обучение с естественными для детского возраста интересами и переживаниями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Подчеркивание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воспитательных аспектов преподавания игры на инструменте в духе гуманизма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lang="ru-RU" sz="2600" b="1" baseline="0" dirty="0" smtClean="0">
                <a:solidFill>
                  <a:schemeClr val="accent4">
                    <a:lumMod val="75000"/>
                  </a:schemeClr>
                </a:solidFill>
              </a:rPr>
              <a:t>Стремление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</a:rPr>
              <a:t> связать школу с жизнью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Создание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глубокой общности между преподавателями как одной специальности, так и установлением </a:t>
            </a:r>
            <a:r>
              <a:rPr kumimoji="0" lang="ru-RU" sz="26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межпредметных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связей с коллегами иных музыкальных дисциплин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>
            <a:off x="642910" y="3714752"/>
            <a:ext cx="8072494" cy="107157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71472" y="1357298"/>
            <a:ext cx="8072494" cy="107157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04088"/>
            <a:ext cx="8572560" cy="2960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Методика обучение игре на фортепиано в системе образовательных технологий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000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Диалектическое соотношение методик и технологий</a:t>
            </a: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14282" y="1071546"/>
            <a:ext cx="8786874" cy="5572164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14282" y="2428868"/>
            <a:ext cx="8715436" cy="1357322"/>
          </a:xfrm>
          <a:prstGeom prst="rect">
            <a:avLst/>
          </a:prstGeom>
          <a:ln w="9525">
            <a:noFill/>
            <a:prstDash val="solid"/>
          </a:ln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lang="ru-RU" sz="2600" dirty="0" smtClean="0"/>
              <a:t>Методики образуют методологическую и научно-производственную основу для музыкального обучения и воспитания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Технологии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входят в состав методик как практические процессы обучения и воспитания, приносящие конкретный результат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571472" y="3643314"/>
            <a:ext cx="821537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2600" dirty="0" smtClean="0"/>
              <a:t>Условия, определяющие успешность применения технологий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14282" y="4786322"/>
            <a:ext cx="8786874" cy="1857388"/>
          </a:xfrm>
          <a:prstGeom prst="rect">
            <a:avLst/>
          </a:prstGeom>
          <a:ln w="9525">
            <a:noFill/>
            <a:prstDash val="solid"/>
          </a:ln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Психофизиологические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особенности учеников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lang="ru-RU" sz="2600" baseline="0" dirty="0" smtClean="0"/>
              <a:t>Личностные</a:t>
            </a:r>
            <a:r>
              <a:rPr lang="ru-RU" sz="2600" dirty="0" smtClean="0"/>
              <a:t> и профессиональные качества преподавателей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Психологический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микроклимат в ДМШ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lang="ru-RU" sz="2600" baseline="0" dirty="0" smtClean="0"/>
              <a:t>Способность</a:t>
            </a:r>
            <a:r>
              <a:rPr lang="ru-RU" sz="2600" dirty="0" smtClean="0"/>
              <a:t> преподавателя в ходе обучения повысить уровень профессионального взаимодействия, оптимизировать межличностные контакты с учеником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8618</TotalTime>
  <Words>1227</Words>
  <PresentationFormat>Экран (4:3)</PresentationFormat>
  <Paragraphs>226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МОУДОД «Красногорская детская музыкальшая школа»</vt:lpstr>
      <vt:lpstr>Оглавление</vt:lpstr>
      <vt:lpstr>Слайд 3</vt:lpstr>
      <vt:lpstr>Введение</vt:lpstr>
      <vt:lpstr>Отличительные черты педагогики дополнительного образования</vt:lpstr>
      <vt:lpstr>Основные требования к педагогическому процессу в системе дополнительного образования</vt:lpstr>
      <vt:lpstr>ДМШ – основная ступень музыкального образования детей</vt:lpstr>
      <vt:lpstr>Слайд 8</vt:lpstr>
      <vt:lpstr>Методика обучение игре на фортепиано в системе образовательных технологий</vt:lpstr>
      <vt:lpstr>Структура урока на основе современных образовательных технологий</vt:lpstr>
      <vt:lpstr>Анализ урока на основе современных образовательных технологий</vt:lpstr>
      <vt:lpstr>Оценка эффективности урока на основе современных образовательных технологий</vt:lpstr>
      <vt:lpstr>Особенности предварительной подготовки преподавателя к уроку</vt:lpstr>
      <vt:lpstr>Основные направления работы по оптимизации содержания, форм и методов проведения уроков</vt:lpstr>
      <vt:lpstr>Подготовка преподавателя</vt:lpstr>
      <vt:lpstr>Форма проведения и содержание урока</vt:lpstr>
      <vt:lpstr>Проверка задания</vt:lpstr>
      <vt:lpstr>Работа над произведениями</vt:lpstr>
      <vt:lpstr>Исполнение преподавателем произведения</vt:lpstr>
      <vt:lpstr>Словесные пояснения и другие формы работы с учениками</vt:lpstr>
      <vt:lpstr>Домашнее задание</vt:lpstr>
      <vt:lpstr>Отметка за выполнение домашнего задания</vt:lpstr>
      <vt:lpstr>Творческое состояние преподавателя на уроке</vt:lpstr>
      <vt:lpstr>Организация самостоятельной работы ученика</vt:lpstr>
      <vt:lpstr>Заключение</vt:lpstr>
      <vt:lpstr>Литература</vt:lpstr>
      <vt:lpstr>Рецензии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МОУДОД «Красногорская детская музыкальшая школа»</dc:title>
  <dc:creator>Dina</dc:creator>
  <cp:lastModifiedBy>Dina</cp:lastModifiedBy>
  <cp:revision>42</cp:revision>
  <dcterms:created xsi:type="dcterms:W3CDTF">2013-01-03T11:15:33Z</dcterms:created>
  <dcterms:modified xsi:type="dcterms:W3CDTF">2013-01-09T11:04:58Z</dcterms:modified>
</cp:coreProperties>
</file>