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BF3F283-6632-4768-9092-D3EF7C78B19C}">
          <p14:sldIdLst>
            <p14:sldId id="256"/>
          </p14:sldIdLst>
        </p14:section>
        <p14:section name="Раздел без заголовка" id="{44641D64-8725-449D-9712-6528AD44665B}">
          <p14:sldIdLst>
            <p14:sldId id="258"/>
            <p14:sldId id="259"/>
            <p14:sldId id="260"/>
            <p14:sldId id="261"/>
            <p14:sldId id="262"/>
            <p14:sldId id="263"/>
            <p14:sldId id="266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55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1124744"/>
            <a:ext cx="7498835" cy="288031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мерах предотвращения распространения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гриппа, острых респираторных вирусных инфекций и новой  </a:t>
            </a:r>
            <a:br>
              <a:rPr lang="ru-RU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 (2019-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CoV</a:t>
            </a: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МУДО «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Красногорская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ДМШ</a:t>
            </a:r>
            <a:br>
              <a:rPr lang="ru-RU" sz="2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им. А.А.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Наседкина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3610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166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476672"/>
            <a:ext cx="7338352" cy="576064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2">
                    <a:lumMod val="10000"/>
                  </a:schemeClr>
                </a:solidFill>
              </a:rPr>
              <a:t>Как правильно носить маску?</a:t>
            </a:r>
            <a:endParaRPr lang="ru-RU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196752"/>
            <a:ext cx="7488832" cy="4464496"/>
          </a:xfrm>
        </p:spPr>
        <p:txBody>
          <a:bodyPr>
            <a:normAutofit/>
          </a:bodyPr>
          <a:lstStyle/>
          <a:p>
            <a:pPr lvl="0" algn="l">
              <a:buClrTx/>
              <a:buSzTx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обезопасить себя от заражения, крайне важно правильно  носить маску:</a:t>
            </a:r>
          </a:p>
          <a:p>
            <a:pPr lvl="0" algn="just">
              <a:buClrTx/>
              <a:buSzTx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маска должна тщательно закрепляться, плотно закрывать рот и нос, не оставляя зазоров;</a:t>
            </a:r>
          </a:p>
          <a:p>
            <a:pPr lvl="0" algn="just">
              <a:buClrTx/>
              <a:buSzTx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старайтесь не касаться поверхностей маски при ее снятии, если вы ее коснулись, тщательно вымойте руки с мылом или спиртовым средством;</a:t>
            </a:r>
          </a:p>
          <a:p>
            <a:pPr lvl="0" algn="just">
              <a:buClrTx/>
              <a:buSzTx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влажную или отсыревшую маску следует сменить на новую, сухую;</a:t>
            </a:r>
          </a:p>
          <a:p>
            <a:pPr lvl="0" algn="just">
              <a:buClrTx/>
              <a:buSzTx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не используйте вторично одноразовую маску;</a:t>
            </a:r>
          </a:p>
          <a:p>
            <a:pPr lvl="0" algn="just">
              <a:buClrTx/>
              <a:buSzTx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использованную одноразовую маску следует немедленно выбросить.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238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6864" cy="172819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bg2">
                    <a:lumMod val="10000"/>
                  </a:schemeClr>
                </a:solidFill>
              </a:rPr>
              <a:t>Уважаемые обучающиеся, родители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/</a:t>
            </a:r>
            <a:r>
              <a:rPr lang="ru-RU" sz="2800" b="1" dirty="0">
                <a:solidFill>
                  <a:schemeClr val="bg2">
                    <a:lumMod val="10000"/>
                  </a:schemeClr>
                </a:solidFill>
              </a:rPr>
              <a:t>законные представители обучающихся, коллектив 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</a:rPr>
              <a:t>школы </a:t>
            </a:r>
            <a:r>
              <a:rPr lang="ru-RU" sz="2800" b="1" dirty="0">
                <a:solidFill>
                  <a:schemeClr val="bg2">
                    <a:lumMod val="10000"/>
                  </a:schemeClr>
                </a:solidFill>
              </a:rPr>
              <a:t>и посетители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!</a:t>
            </a:r>
            <a:endParaRPr lang="ru-RU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9" y="2492896"/>
            <a:ext cx="7920880" cy="3633267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В </a:t>
            </a:r>
            <a:r>
              <a:rPr lang="ru-RU" sz="2800" b="1" dirty="0" smtClean="0">
                <a:solidFill>
                  <a:srgbClr val="C00000"/>
                </a:solidFill>
              </a:rPr>
              <a:t>нашей школе </a:t>
            </a:r>
            <a:r>
              <a:rPr lang="ru-RU" sz="2800" b="1" dirty="0">
                <a:solidFill>
                  <a:srgbClr val="C00000"/>
                </a:solidFill>
              </a:rPr>
              <a:t>действует режим повышенной готовности по применению мер, предупреждающих распространение гриппа, острых респираторных вирусных инфекций и новой </a:t>
            </a:r>
            <a:r>
              <a:rPr lang="ru-RU" sz="2800" b="1" dirty="0" err="1">
                <a:solidFill>
                  <a:srgbClr val="C00000"/>
                </a:solidFill>
              </a:rPr>
              <a:t>коронавирусной</a:t>
            </a:r>
            <a:r>
              <a:rPr lang="ru-RU" sz="2800" b="1" dirty="0">
                <a:solidFill>
                  <a:srgbClr val="C00000"/>
                </a:solidFill>
              </a:rPr>
              <a:t> инфекции (2019-</a:t>
            </a:r>
            <a:r>
              <a:rPr lang="en-US" sz="2800" b="1" dirty="0" err="1">
                <a:solidFill>
                  <a:srgbClr val="C00000"/>
                </a:solidFill>
              </a:rPr>
              <a:t>nCoV</a:t>
            </a:r>
            <a:r>
              <a:rPr lang="ru-RU" sz="2800" b="1" dirty="0">
                <a:solidFill>
                  <a:srgbClr val="C00000"/>
                </a:solidFill>
              </a:rPr>
              <a:t>).</a:t>
            </a:r>
          </a:p>
          <a:p>
            <a:pPr algn="just"/>
            <a:endParaRPr lang="ru-RU" dirty="0">
              <a:solidFill>
                <a:srgbClr val="C00000"/>
              </a:solidFill>
            </a:endParaRPr>
          </a:p>
          <a:p>
            <a:pPr algn="just"/>
            <a:endParaRPr lang="ru-RU" dirty="0">
              <a:solidFill>
                <a:srgbClr val="C00000"/>
              </a:solidFill>
            </a:endParaRPr>
          </a:p>
          <a:p>
            <a:pPr algn="just"/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932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476672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нашей школе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МЫ: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создали условия соблюдения оптимального теплового режима и режима проветривания помещения;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приобрели 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 для проведения бесконтактной термометрии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дезинфекционные средства, средства индивидуальной защиты органов дыхания (маски), перчатки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оснастили места массового скопления 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бактерицидными облучателями закрытого типа для обеззараживания воздуха;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подготовили помещение для временной изоляции обучающихся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сотрудников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посетителей с признаками гриппа, ОРВИ и новой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Провели инструктаж с сотрудниками, обучающимися, родителями и законными представителями обучающихся по мерам профилактики и гриппа, ОРВИ и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(2019-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nCoV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применению эпидемиологических мер;</a:t>
            </a:r>
          </a:p>
        </p:txBody>
      </p:sp>
    </p:spTree>
    <p:extLst>
      <p:ext uri="{BB962C8B-B14F-4D97-AF65-F5344CB8AC3E}">
        <p14:creationId xmlns:p14="http://schemas.microsoft.com/office/powerpoint/2010/main" val="2097506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1052736"/>
            <a:ext cx="7772400" cy="5040560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проводим обязательную термометрию всех обучающихся, сотрудников учреждения и посетителей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>
                <a:ea typeface="+mn-ea"/>
                <a:cs typeface="+mn-cs"/>
              </a:rPr>
              <a:t>В течение всего дня </a:t>
            </a:r>
            <a:r>
              <a:rPr lang="ru-RU" sz="2400" b="1" dirty="0">
                <a:solidFill>
                  <a:schemeClr val="bg1"/>
                </a:solidFill>
                <a:ea typeface="+mn-ea"/>
                <a:cs typeface="+mn-cs"/>
              </a:rPr>
              <a:t>мы: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ведем наблюдение за состоянием здоровья каждого обучающегося, сотрудника и посетителя учреждения.</a:t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/>
              <a:t>В случае выявления признаков заболевания</a:t>
            </a:r>
            <a:r>
              <a:rPr lang="ru-RU" sz="2400" b="1" dirty="0">
                <a:solidFill>
                  <a:prstClr val="white"/>
                </a:solidFill>
              </a:rPr>
              <a:t>: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мы обеспечим изоляцию обучающегося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сотрудника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посетителя в специально подготовленное помещение и незамедлительно направим информацию в обслуживающую поликлинику.</a:t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Руководство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школы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будет осуществлять постоянный 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личный контроль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работы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соблюдению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усиленного санитарно-гигиенического режима в период подъёма заболеваемости сезонными вирусными инфекциями.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476673"/>
            <a:ext cx="7776864" cy="648071"/>
          </a:xfrm>
        </p:spPr>
        <p:txBody>
          <a:bodyPr>
            <a:normAutofit/>
          </a:bodyPr>
          <a:lstStyle/>
          <a:p>
            <a:r>
              <a:rPr lang="ru-RU" sz="2400" b="1" dirty="0"/>
              <a:t>При входе в </a:t>
            </a:r>
            <a:r>
              <a:rPr lang="ru-RU" sz="2400" b="1" dirty="0" smtClean="0"/>
              <a:t>школу </a:t>
            </a:r>
            <a:r>
              <a:rPr lang="ru-RU" sz="2400" b="1" dirty="0" smtClean="0">
                <a:solidFill>
                  <a:schemeClr val="bg1"/>
                </a:solidFill>
              </a:rPr>
              <a:t>мы</a:t>
            </a:r>
            <a:r>
              <a:rPr lang="ru-RU" sz="2400" b="1" dirty="0">
                <a:solidFill>
                  <a:schemeClr val="bg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750421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476672"/>
            <a:ext cx="7772400" cy="1224136"/>
          </a:xfrm>
        </p:spPr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ru-RU" sz="2700" b="1" dirty="0"/>
              <a:t>Для минимизации рисков распространения вирусных </a:t>
            </a:r>
            <a:r>
              <a:rPr lang="ru-RU" sz="2700" b="1" dirty="0">
                <a:solidFill>
                  <a:schemeClr val="bg1"/>
                </a:solidFill>
              </a:rPr>
              <a:t>инфекций </a:t>
            </a:r>
            <a:r>
              <a:rPr lang="ru-RU" sz="2700" b="1" dirty="0" smtClean="0">
                <a:solidFill>
                  <a:schemeClr val="bg1"/>
                </a:solidFill>
              </a:rPr>
              <a:t>в школе</a:t>
            </a:r>
            <a:r>
              <a:rPr lang="ru-RU" sz="2000" b="1" dirty="0" smtClean="0">
                <a:solidFill>
                  <a:schemeClr val="bg1"/>
                </a:solidFill>
              </a:rPr>
              <a:t>:</a:t>
            </a:r>
            <a:r>
              <a:rPr lang="ru-RU" sz="2000" b="1" dirty="0">
                <a:solidFill>
                  <a:srgbClr val="C00000"/>
                </a:solidFill>
              </a:rPr>
              <a:t/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/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/>
            </a:r>
            <a:br>
              <a:rPr lang="ru-RU" sz="2000" b="1" dirty="0">
                <a:solidFill>
                  <a:srgbClr val="C00000"/>
                </a:solidFill>
              </a:rPr>
            </a:br>
            <a:r>
              <a:rPr lang="ru-RU" sz="2000" b="1" dirty="0">
                <a:solidFill>
                  <a:srgbClr val="C00000"/>
                </a:solidFill>
              </a:rPr>
              <a:t/>
            </a:r>
            <a:br>
              <a:rPr lang="ru-RU" sz="2000" b="1" dirty="0">
                <a:solidFill>
                  <a:srgbClr val="C00000"/>
                </a:solidFill>
              </a:rPr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556792"/>
            <a:ext cx="7056784" cy="432048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Введен режим свободного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посещения</a:t>
            </a:r>
          </a:p>
          <a:p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с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17 по 20 марта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Концерты и иные массовые мероприятия перенесены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на более поздний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срок.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С 21 марта по 12 апреля приостановлено очное посещение учащимися школы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Предусмотрена возможность перевода части групповых и индивидуальных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занятий на 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</a:rPr>
              <a:t>дистанционную форму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обучения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897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1772816"/>
            <a:ext cx="7772400" cy="3960440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Решение об очном присутствии детей самостоятельно принимается родителем или законным представителем </a:t>
            </a:r>
            <a:r>
              <a:rPr lang="ru-RU" sz="2000" b="1" dirty="0" smtClean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обучающегося</a:t>
            </a: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/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/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Необходимо информировать администрацию </a:t>
            </a:r>
            <a:r>
              <a:rPr lang="ru-RU" sz="2000" b="1" dirty="0" smtClean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школы </a:t>
            </a: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о переходе на «свободное посещение</a:t>
            </a:r>
            <a:r>
              <a:rPr lang="ru-RU" sz="2000" b="1" dirty="0" smtClean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», заполнив </a:t>
            </a: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 </a:t>
            </a:r>
            <a:r>
              <a:rPr lang="ru-RU" sz="2000" b="1" dirty="0" smtClean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з</a:t>
            </a:r>
            <a:r>
              <a:rPr lang="ru-RU" sz="2000" b="1" dirty="0" smtClean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аявление  (форма на сайте школы в разделе Информация для родителей) и выслав электронный образ заявления на электронную  почту школы  с пометкой	 в теме письма Свободное посещение</a:t>
            </a: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/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После окончания режима свободного посещения, для возвращения к очным занятиям справка от врача не </a:t>
            </a:r>
            <a:r>
              <a:rPr lang="ru-RU" sz="2000" b="1" dirty="0" smtClean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требуется</a:t>
            </a: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/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/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В случае отсутствия на занятиях по причине болезни, или наличия признаков инфицирования для возвращения к очным занятиям понадобится справка о состоянии здоровья от </a:t>
            </a:r>
            <a:r>
              <a:rPr lang="ru-RU" sz="2000" b="1" dirty="0" smtClean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>врача</a:t>
            </a: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/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/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/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/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  <a:t/>
            </a:r>
            <a:br>
              <a:rPr lang="ru-RU" sz="2000" b="1" dirty="0">
                <a:solidFill>
                  <a:srgbClr val="C6E7FC">
                    <a:lumMod val="25000"/>
                  </a:srgbClr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7365" y="764705"/>
            <a:ext cx="6417734" cy="864096"/>
          </a:xfrm>
        </p:spPr>
        <p:txBody>
          <a:bodyPr>
            <a:normAutofit fontScale="85000" lnSpcReduction="2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Режим посещения в период</a:t>
            </a:r>
          </a:p>
          <a:p>
            <a:r>
              <a:rPr lang="ru-RU" sz="3200" b="1" dirty="0" smtClean="0">
                <a:solidFill>
                  <a:srgbClr val="C00000"/>
                </a:solidFill>
              </a:rPr>
              <a:t> с 17 по 20 марта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674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908720"/>
            <a:ext cx="7772400" cy="1368152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Горячая линия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988840"/>
            <a:ext cx="7704855" cy="2736304"/>
          </a:xfrm>
        </p:spPr>
        <p:txBody>
          <a:bodyPr>
            <a:normAutofit/>
          </a:bodyPr>
          <a:lstStyle/>
          <a:p>
            <a:pPr lvl="0">
              <a:buClrTx/>
              <a:buSzTx/>
            </a:pPr>
            <a:r>
              <a:rPr lang="ru-RU" sz="3200" dirty="0">
                <a:solidFill>
                  <a:prstClr val="black"/>
                </a:solidFill>
                <a:latin typeface="Calibri"/>
              </a:rPr>
              <a:t>При подозрении на наличие признаков вирусной инфекции, незамедлительно связаться со специалистами по номеру телефона: </a:t>
            </a:r>
            <a:r>
              <a:rPr lang="ru-RU" sz="3200" dirty="0">
                <a:solidFill>
                  <a:srgbClr val="FF0000"/>
                </a:solidFill>
                <a:latin typeface="Calibri"/>
              </a:rPr>
              <a:t>8 800-550-50-30</a:t>
            </a:r>
          </a:p>
        </p:txBody>
      </p:sp>
    </p:spTree>
    <p:extLst>
      <p:ext uri="{BB962C8B-B14F-4D97-AF65-F5344CB8AC3E}">
        <p14:creationId xmlns:p14="http://schemas.microsoft.com/office/powerpoint/2010/main" val="1146545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8C93B0-20DE-446A-8508-7D14CDCED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5616624"/>
          </a:xfrm>
        </p:spPr>
        <p:txBody>
          <a:bodyPr>
            <a:normAutofit/>
          </a:bodyPr>
          <a:lstStyle/>
          <a:p>
            <a:r>
              <a:rPr lang="ru-RU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С 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21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марта 2020 года по 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12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апреля 2020 года включительно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приостанавливается очное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посещение обучающимися муниципальных общеобразовательных организаций, организаций дополнительного образования, учреждений физической культуры и спорта на территории Московской области.</a:t>
            </a:r>
            <a:b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Обучение в этот период будет проводиться </a:t>
            </a:r>
            <a:b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с применением </a:t>
            </a:r>
            <a:r>
              <a:rPr lang="ru-RU" sz="22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дистанционных технологий.</a:t>
            </a:r>
            <a:br>
              <a:rPr lang="ru-RU" sz="22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В дни ежегодных весенних 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каникул  с </a:t>
            </a: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7 </a:t>
            </a:r>
            <a:r>
              <a:rPr lang="ru-RU" sz="22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по </a:t>
            </a:r>
            <a:r>
              <a:rPr lang="ru-RU" sz="220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10 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апреля , </a:t>
            </a: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совпадающих по срокам с датами периода приостановки очного посещения </a:t>
            </a:r>
            <a:r>
              <a:rPr lang="ru-RU" sz="2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образовательных </a:t>
            </a:r>
            <a:r>
              <a:rPr lang="ru-RU" sz="2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организаций,  обучающиеся освобождаются от обучения (в том числе с применением дистанционных технологий) и домашних заданий. 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</a:b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449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032" y="404664"/>
            <a:ext cx="7772400" cy="1008112"/>
          </a:xfrm>
        </p:spPr>
        <p:txBody>
          <a:bodyPr/>
          <a:lstStyle/>
          <a:p>
            <a:r>
              <a:rPr lang="ru-RU" sz="25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профилактике </a:t>
            </a:r>
            <a:r>
              <a:rPr lang="ru-RU" sz="25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25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 для школьников и студентов: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556792"/>
            <a:ext cx="7848872" cy="4824536"/>
          </a:xfrm>
        </p:spPr>
        <p:txBody>
          <a:bodyPr>
            <a:normAutofit fontScale="92500" lnSpcReduction="20000"/>
          </a:bodyPr>
          <a:lstStyle/>
          <a:p>
            <a:pPr lvl="0" algn="just">
              <a:buClrTx/>
              <a:buSzTx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Часто мойте руки с мылом</a:t>
            </a:r>
          </a:p>
          <a:p>
            <a:pPr lvl="0" algn="just">
              <a:buClrTx/>
              <a:buSzTx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Чистите и дезинфицируйте поверхности, используя бытовые моющие средства. Гигиена рук — это важная мера профилактики распространения гриппа и </a:t>
            </a:r>
            <a:r>
              <a:rPr lang="ru-RU" sz="1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инфекции. Если нет возможности помыть руки с мылом, пользуйтесь спиртосодержащими или дезинфицирующими салфетками. Чистка и регулярная дезинфекция поверхностей (столов, дверных ручек, стульев, гаджетов и др.) убивает вирусы.</a:t>
            </a:r>
          </a:p>
          <a:p>
            <a:pPr lvl="0" algn="just">
              <a:buClrTx/>
              <a:buSzTx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Соблюдайте расстояние и этикет</a:t>
            </a:r>
          </a:p>
          <a:p>
            <a:pPr lvl="0" algn="l">
              <a:buClrTx/>
              <a:buSzTx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Вирусы передаются от больного человека к здоровому воздушно-капельным путем (при чихании, кашле), поэтому необходимо соблюдать расстояние не менее одного метра от больных. Старайтесь не трогать руками глаза, нос или рот. Вирус гриппа и </a:t>
            </a:r>
            <a:r>
              <a:rPr lang="ru-RU" sz="1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распространяются этими путями. Надевайте маску или используйте другие подручные средства защиты, чтобы уменьшить риск заболевания. При кашле, чихании следует прикрывать рот и нос одноразовыми салфетками, которые после использования нужно выбрасывать. Избегайте посещения многолюдных мест, чтобы уменьшить риск заболевания.</a:t>
            </a:r>
          </a:p>
          <a:p>
            <a:pPr lvl="0" algn="just">
              <a:buClrTx/>
              <a:buSzTx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Ведите здоровый образ жизни</a:t>
            </a:r>
          </a:p>
          <a:p>
            <a:pPr lvl="0" algn="just">
              <a:buClrTx/>
              <a:buSzTx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Защищайте органы дыхания с помощью медицинской маски</a:t>
            </a:r>
            <a:endParaRPr lang="ru-RU" sz="1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buClrTx/>
              <a:buSzTx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прочих средств профилактики особое место занимает ношение масок, благодаря которым ограничивается распространение вируса. </a:t>
            </a: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26355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222</TotalTime>
  <Words>454</Words>
  <Application>Microsoft Office PowerPoint</Application>
  <PresentationFormat>Экран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О мерах предотвращения распространения гриппа, острых респираторных вирусных инфекций и новой   коронавирусной инфекции (2019-nCoV)  в МУДО «Красногорская ДМШ  им. А.А. Наседкина»</vt:lpstr>
      <vt:lpstr>Уважаемые обучающиеся, родители/законные представители обучающихся, коллектив школы и посетители!</vt:lpstr>
      <vt:lpstr>Презентация PowerPoint</vt:lpstr>
      <vt:lpstr>проводим обязательную термометрию всех обучающихся, сотрудников учреждения и посетителей.  В течение всего дня мы:  ведем наблюдение за состоянием здоровья каждого обучающегося, сотрудника и посетителя учреждения.  В случае выявления признаков заболевания:  мы обеспечим изоляцию обучающегося/сотрудника/посетителя в специально подготовленное помещение и незамедлительно направим информацию в обслуживающую поликлинику.  Руководство школы будет осуществлять постоянный личный контроль работы по соблюдению усиленного санитарно-гигиенического режима в период подъёма заболеваемости сезонными вирусными инфекциями.</vt:lpstr>
      <vt:lpstr>Для минимизации рисков распространения вирусных инфекций в школе:    </vt:lpstr>
      <vt:lpstr>Решение об очном присутствии детей самостоятельно принимается родителем или законным представителем обучающегося  Необходимо информировать администрацию школы о переходе на «свободное посещение», заполнив  заявление  (форма на сайте школы в разделе Информация для родителей) и выслав электронный образ заявления на электронную  почту школы  с пометкой  в теме письма Свободное посещение После окончания режима свободного посещения, для возвращения к очным занятиям справка от врача не требуется  В случае отсутствия на занятиях по причине болезни, или наличия признаков инфицирования для возвращения к очным занятиям понадобится справка о состоянии здоровья от врача     </vt:lpstr>
      <vt:lpstr>Горячая линия</vt:lpstr>
      <vt:lpstr>С 21 марта 2020 года по 12 апреля 2020 года включительно приостанавливается очное посещение обучающимися муниципальных общеобразовательных организаций, организаций дополнительного образования, учреждений физической культуры и спорта на территории Московской области.  Обучение в этот период будет проводиться  с применением дистанционных технологий.  В дни ежегодных весенних каникул  с 7 по 10 апреля , совпадающих по срокам с датами периода приостановки очного посещения образовательных организаций,  обучающиеся освобождаются от обучения (в том числе с применением дистанционных технологий) и домашних заданий.    </vt:lpstr>
      <vt:lpstr>Рекомендации по профилактике коронавирусной инфекции для школьников и студентов:</vt:lpstr>
      <vt:lpstr>Как правильно носить маску?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мерах предотвращения распространения новой коронавирусной инфекции (2019-nCoV) на территории Московской области</dc:title>
  <dc:creator>1232</dc:creator>
  <cp:lastModifiedBy>Директор ДМШ</cp:lastModifiedBy>
  <cp:revision>27</cp:revision>
  <dcterms:created xsi:type="dcterms:W3CDTF">2020-03-16T13:07:12Z</dcterms:created>
  <dcterms:modified xsi:type="dcterms:W3CDTF">2020-03-19T13:19:38Z</dcterms:modified>
</cp:coreProperties>
</file>